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15"/>
  </p:notesMasterIdLst>
  <p:sldIdLst>
    <p:sldId id="256" r:id="rId2"/>
    <p:sldId id="257" r:id="rId3"/>
    <p:sldId id="382" r:id="rId4"/>
    <p:sldId id="383" r:id="rId5"/>
    <p:sldId id="384" r:id="rId6"/>
    <p:sldId id="385" r:id="rId7"/>
    <p:sldId id="263" r:id="rId8"/>
    <p:sldId id="354" r:id="rId9"/>
    <p:sldId id="381" r:id="rId10"/>
    <p:sldId id="264" r:id="rId11"/>
    <p:sldId id="481" r:id="rId12"/>
    <p:sldId id="269" r:id="rId13"/>
    <p:sldId id="268" r:id="rId14"/>
    <p:sldId id="267" r:id="rId15"/>
    <p:sldId id="358" r:id="rId16"/>
    <p:sldId id="350" r:id="rId17"/>
    <p:sldId id="386" r:id="rId18"/>
    <p:sldId id="387" r:id="rId19"/>
    <p:sldId id="483" r:id="rId20"/>
    <p:sldId id="388" r:id="rId21"/>
    <p:sldId id="389" r:id="rId22"/>
    <p:sldId id="390" r:id="rId23"/>
    <p:sldId id="466" r:id="rId24"/>
    <p:sldId id="467" r:id="rId25"/>
    <p:sldId id="468" r:id="rId26"/>
    <p:sldId id="469" r:id="rId27"/>
    <p:sldId id="470" r:id="rId28"/>
    <p:sldId id="482" r:id="rId29"/>
    <p:sldId id="471" r:id="rId30"/>
    <p:sldId id="472" r:id="rId31"/>
    <p:sldId id="473" r:id="rId32"/>
    <p:sldId id="474" r:id="rId33"/>
    <p:sldId id="475" r:id="rId34"/>
    <p:sldId id="476" r:id="rId35"/>
    <p:sldId id="477" r:id="rId36"/>
    <p:sldId id="478" r:id="rId37"/>
    <p:sldId id="479" r:id="rId38"/>
    <p:sldId id="480" r:id="rId39"/>
    <p:sldId id="258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47" r:id="rId59"/>
    <p:sldId id="448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10" r:id="rId77"/>
    <p:sldId id="411" r:id="rId78"/>
    <p:sldId id="412" r:id="rId79"/>
    <p:sldId id="413" r:id="rId80"/>
    <p:sldId id="414" r:id="rId81"/>
    <p:sldId id="415" r:id="rId82"/>
    <p:sldId id="416" r:id="rId83"/>
    <p:sldId id="417" r:id="rId84"/>
    <p:sldId id="418" r:id="rId85"/>
    <p:sldId id="419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427" r:id="rId94"/>
    <p:sldId id="428" r:id="rId95"/>
    <p:sldId id="429" r:id="rId96"/>
    <p:sldId id="430" r:id="rId97"/>
    <p:sldId id="431" r:id="rId98"/>
    <p:sldId id="432" r:id="rId99"/>
    <p:sldId id="433" r:id="rId100"/>
    <p:sldId id="434" r:id="rId101"/>
    <p:sldId id="435" r:id="rId102"/>
    <p:sldId id="436" r:id="rId103"/>
    <p:sldId id="437" r:id="rId104"/>
    <p:sldId id="438" r:id="rId105"/>
    <p:sldId id="439" r:id="rId106"/>
    <p:sldId id="440" r:id="rId107"/>
    <p:sldId id="441" r:id="rId108"/>
    <p:sldId id="442" r:id="rId109"/>
    <p:sldId id="443" r:id="rId110"/>
    <p:sldId id="444" r:id="rId111"/>
    <p:sldId id="445" r:id="rId112"/>
    <p:sldId id="446" r:id="rId113"/>
    <p:sldId id="262" r:id="rId1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2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4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D5647-19EF-4C74-84FE-58493D4974CD}" type="datetimeFigureOut">
              <a:rPr lang="pl-PL" smtClean="0"/>
              <a:t>2017-12-29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AC110-A001-4B33-9EEC-80ECD28DFE4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32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10F60-B91B-4839-8456-A7D647BA62A6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40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25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52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0766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229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968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868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0986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290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774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09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66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59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17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51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59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33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BD6D-28DE-4D53-B69F-4C28AF2E4C0D}" type="datetimeFigureOut">
              <a:rPr lang="pl-PL" smtClean="0"/>
              <a:pPr/>
              <a:t>2017-12-29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8BFB375-0708-4D2C-BE13-9410C2236B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10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9291" y="8503920"/>
            <a:ext cx="8893579" cy="74168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900" b="1" dirty="0">
                <a:solidFill>
                  <a:schemeClr val="accent2"/>
                </a:solidFill>
                <a:latin typeface="Garamond" pitchFamily="18" charset="0"/>
              </a:rPr>
              <a:t>Informacja z działalności </a:t>
            </a:r>
            <a:br>
              <a:rPr lang="pl-PL" sz="49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4900" b="1" dirty="0">
                <a:solidFill>
                  <a:schemeClr val="accent2"/>
                </a:solidFill>
                <a:latin typeface="Garamond" pitchFamily="18" charset="0"/>
              </a:rPr>
              <a:t>za rok 2017</a:t>
            </a:r>
            <a:br>
              <a:rPr lang="pl-PL" sz="3600" b="1" i="1" dirty="0">
                <a:solidFill>
                  <a:schemeClr val="accent2"/>
                </a:solidFill>
                <a:latin typeface="Garamond" pitchFamily="18" charset="0"/>
              </a:rPr>
            </a:br>
            <a:br>
              <a:rPr lang="pl-PL" sz="3600" b="1" i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Wójta Gminy Jednorożec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wraz z Urzędem Gminy w Jednorożcu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 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Ośrodka Pomocy Społecznej 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w Jednorożcu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Gminnego Zespołu Oświaty w Jednorożcu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Gminnej Biblioteki Publicznej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w Jednorożcu</a:t>
            </a: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b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</a:br>
            <a:br>
              <a:rPr lang="pl-PL" sz="8800" b="1" i="1" dirty="0">
                <a:solidFill>
                  <a:schemeClr val="accent2"/>
                </a:solidFill>
                <a:latin typeface="Garamond" pitchFamily="18" charset="0"/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1" y="309457"/>
            <a:ext cx="1520300" cy="18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9942" y="34879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Budowa napowietrznej </a:t>
            </a:r>
            <a:r>
              <a:rPr lang="pl-PL" dirty="0" err="1">
                <a:solidFill>
                  <a:schemeClr val="accent2"/>
                </a:solidFill>
              </a:rPr>
              <a:t>lini</a:t>
            </a:r>
            <a:r>
              <a:rPr lang="pl-PL" dirty="0">
                <a:solidFill>
                  <a:schemeClr val="accent2"/>
                </a:solidFill>
              </a:rPr>
              <a:t> oświetlenia ulicznego typu </a:t>
            </a:r>
            <a:r>
              <a:rPr lang="pl-PL" dirty="0" err="1">
                <a:solidFill>
                  <a:schemeClr val="accent2"/>
                </a:solidFill>
              </a:rPr>
              <a:t>AsXSn</a:t>
            </a:r>
            <a:r>
              <a:rPr lang="pl-PL" dirty="0">
                <a:solidFill>
                  <a:schemeClr val="accent2"/>
                </a:solidFill>
              </a:rPr>
              <a:t> 2x25 mm2 wraz z oprawami oświetleniowymi na stanowiskach słupowych w miejscowości Drążdżewo Nowe - koszt 16450 zł brutto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58723" y="2587083"/>
            <a:ext cx="4297900" cy="37234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8" y="2976564"/>
            <a:ext cx="5175249" cy="38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8472" y="263891"/>
            <a:ext cx="10299267" cy="1280890"/>
          </a:xfrm>
        </p:spPr>
        <p:txBody>
          <a:bodyPr>
            <a:noAutofit/>
          </a:bodyPr>
          <a:lstStyle/>
          <a:p>
            <a:pPr lvl="0" algn="ctr"/>
            <a:r>
              <a:rPr lang="pl-PL" sz="2800" dirty="0"/>
              <a:t>Organizacja we współpracy z Przedszkolem Samorządowym w Jednorożcu pikniku pn. „Pożegnanie lata” skierowanego do małych mieszkańców z terenu gminy Jednorożec- 9 września,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" name="Symbol zastępczy zawartości 3" descr="pożegnanie la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9601" y="2202871"/>
            <a:ext cx="5037667" cy="3778250"/>
          </a:xfrm>
        </p:spPr>
      </p:pic>
      <p:pic>
        <p:nvPicPr>
          <p:cNvPr id="7" name="Symbol zastępczy zawartości 3" descr="lato z GB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876" y="1953491"/>
            <a:ext cx="2672325" cy="3778250"/>
          </a:xfrm>
          <a:prstGeom prst="rect">
            <a:avLst/>
          </a:prstGeom>
        </p:spPr>
      </p:pic>
      <p:pic>
        <p:nvPicPr>
          <p:cNvPr id="8" name="Symbol zastępczy zawartości 5" descr="pożegnanie laa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1170" y="4017818"/>
            <a:ext cx="3749963" cy="28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618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Współpraca w zakresie realizacji nagrywania filmu promocyjnego dla Gminy Jednorożec-czerwiec- etap III- wrzesień</a:t>
            </a:r>
          </a:p>
        </p:txBody>
      </p:sp>
      <p:pic>
        <p:nvPicPr>
          <p:cNvPr id="8" name="Symbol zastępczy zawartości 7" descr="imgpr1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7998" y="2776682"/>
            <a:ext cx="3305175" cy="3295650"/>
          </a:xfrm>
        </p:spPr>
      </p:pic>
      <p:pic>
        <p:nvPicPr>
          <p:cNvPr id="9" name="Symbol zastępczy zawartości 3" descr="fla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1988" y="3495932"/>
            <a:ext cx="3802358" cy="236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85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Organizacja Gminnych Zawodów Przełajowych- Budziska 21 września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biegi-przelajowe-debno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2434" y="2133600"/>
            <a:ext cx="5588958" cy="3778250"/>
          </a:xfrm>
        </p:spPr>
      </p:pic>
    </p:spTree>
    <p:extLst>
      <p:ext uri="{BB962C8B-B14F-4D97-AF65-F5344CB8AC3E}">
        <p14:creationId xmlns:p14="http://schemas.microsoft.com/office/powerpoint/2010/main" val="41768283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Kontrola zbiorów bibliotecznych w oparciu o istniejący inwentarz w GBP w Jednorożcu Filia w Olszewce – wrzesień-październik  (SKONTRUM)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DSC0520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1883" y="2590800"/>
            <a:ext cx="5934424" cy="3778250"/>
          </a:xfrm>
        </p:spPr>
      </p:pic>
    </p:spTree>
    <p:extLst>
      <p:ext uri="{BB962C8B-B14F-4D97-AF65-F5344CB8AC3E}">
        <p14:creationId xmlns:p14="http://schemas.microsoft.com/office/powerpoint/2010/main" val="1339999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Wybór i zakup nowości wydawniczych do GBP w Jednorożcu oraz Filii bibliotecznych w Olszewce i Parciach-  pozyskanie dotacji w kwocie 6.000,00zł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nowości wydawnicz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21352" y="2802659"/>
            <a:ext cx="5037667" cy="3778250"/>
          </a:xfrm>
        </p:spPr>
      </p:pic>
    </p:spTree>
    <p:extLst>
      <p:ext uri="{BB962C8B-B14F-4D97-AF65-F5344CB8AC3E}">
        <p14:creationId xmlns:p14="http://schemas.microsoft.com/office/powerpoint/2010/main" val="31113225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06.11.2017 - "Spotkanie z bajką" - lekcja biblioteczna dla przedszkolaków                       i uczniów ze Szkoły Podstawowej w Lipie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PSP Lipa lekcja bibli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38915" y="2493819"/>
            <a:ext cx="5037667" cy="3778250"/>
          </a:xfrm>
        </p:spPr>
      </p:pic>
    </p:spTree>
    <p:extLst>
      <p:ext uri="{BB962C8B-B14F-4D97-AF65-F5344CB8AC3E}">
        <p14:creationId xmlns:p14="http://schemas.microsoft.com/office/powerpoint/2010/main" val="15321353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35775" y="209773"/>
            <a:ext cx="8911687" cy="1280890"/>
          </a:xfrm>
        </p:spPr>
        <p:txBody>
          <a:bodyPr>
            <a:noAutofit/>
          </a:bodyPr>
          <a:lstStyle/>
          <a:p>
            <a:pPr lvl="0" algn="ctr"/>
            <a:r>
              <a:rPr lang="pl-PL" sz="2800" dirty="0"/>
              <a:t>Organizacja uroczystości Święta Niepodległości we współpracy GBP  z Publiczną Szkołą Podstawową im. Adama </a:t>
            </a:r>
            <a:r>
              <a:rPr lang="pl-PL" sz="2800" dirty="0" err="1"/>
              <a:t>Chętnika</a:t>
            </a:r>
            <a:r>
              <a:rPr lang="pl-PL" sz="2800" dirty="0"/>
              <a:t> w Jednorożcu                                    -10 listopada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5" name="Symbol zastępczy zawartości 3" descr="Święto niepodleggg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543" y="1724025"/>
            <a:ext cx="5037667" cy="3778250"/>
          </a:xfrm>
          <a:prstGeom prst="rect">
            <a:avLst/>
          </a:prstGeom>
        </p:spPr>
      </p:pic>
      <p:pic>
        <p:nvPicPr>
          <p:cNvPr id="6" name="Symbol zastępczy zawartości 5" descr="Święto niepodll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6816" y="2054225"/>
            <a:ext cx="5037667" cy="3778250"/>
          </a:xfrm>
          <a:prstGeom prst="rect">
            <a:avLst/>
          </a:prstGeom>
        </p:spPr>
      </p:pic>
      <p:pic>
        <p:nvPicPr>
          <p:cNvPr id="4" name="Symbol zastępczy zawartości 3" descr="Święto niepod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5191" y="4439444"/>
            <a:ext cx="4573059" cy="3429794"/>
          </a:xfrm>
        </p:spPr>
      </p:pic>
    </p:spTree>
    <p:extLst>
      <p:ext uri="{BB962C8B-B14F-4D97-AF65-F5344CB8AC3E}">
        <p14:creationId xmlns:p14="http://schemas.microsoft.com/office/powerpoint/2010/main" val="35711423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Organizacja „Sylwestra pod </a:t>
            </a:r>
            <a:r>
              <a:rPr lang="pl-PL" dirty="0" err="1"/>
              <a:t>gwiazdami”-listopad</a:t>
            </a:r>
            <a:r>
              <a:rPr lang="pl-PL" dirty="0"/>
              <a:t>/grudzień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sylw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81454" y="1925782"/>
            <a:ext cx="3316327" cy="4723552"/>
          </a:xfrm>
        </p:spPr>
      </p:pic>
      <p:pic>
        <p:nvPicPr>
          <p:cNvPr id="5" name="Symbol zastępczy zawartości 3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5505" y="2535382"/>
            <a:ext cx="564681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16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Opracowanie graficzne, wybór materiału i współpraca z drukarnią w zakresie przygotowania kalendarza dla Gminy Jednorożec -2018- grudzień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projekt kalendarza 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6272" y="2757054"/>
            <a:ext cx="5539608" cy="3778250"/>
          </a:xfrm>
        </p:spPr>
      </p:pic>
    </p:spTree>
    <p:extLst>
      <p:ext uri="{BB962C8B-B14F-4D97-AF65-F5344CB8AC3E}">
        <p14:creationId xmlns:p14="http://schemas.microsoft.com/office/powerpoint/2010/main" val="2729022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Magiczny świat baśni Hansa Christiana Andersena- 8 grudnia lekcja biblioteczna połączona z warsztatami –uczniowie klasy II ZPO w Jednorożcu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hans christian anders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9534" y="2604655"/>
            <a:ext cx="5037667" cy="3778250"/>
          </a:xfrm>
        </p:spPr>
      </p:pic>
    </p:spTree>
    <p:extLst>
      <p:ext uri="{BB962C8B-B14F-4D97-AF65-F5344CB8AC3E}">
        <p14:creationId xmlns:p14="http://schemas.microsoft.com/office/powerpoint/2010/main" val="158427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D7FB46-81FA-4E0C-8C7B-464FA8F45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635" y="26978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schemeClr val="accent2"/>
                </a:solidFill>
              </a:rPr>
              <a:t>Budowa napowietrznej linii oświetlenia drogowego w miejscowościach: </a:t>
            </a:r>
            <a:br>
              <a:rPr lang="pl-PL" sz="3200" dirty="0">
                <a:solidFill>
                  <a:schemeClr val="accent2"/>
                </a:solidFill>
              </a:rPr>
            </a:br>
            <a:r>
              <a:rPr lang="pl-PL" sz="3200" dirty="0">
                <a:solidFill>
                  <a:schemeClr val="accent2"/>
                </a:solidFill>
              </a:rPr>
              <a:t>Ulatowo-Pogorzel – kwota 19000 zł brutto</a:t>
            </a:r>
            <a:br>
              <a:rPr lang="pl-PL" sz="3200" dirty="0">
                <a:solidFill>
                  <a:schemeClr val="accent2"/>
                </a:solidFill>
              </a:rPr>
            </a:br>
            <a:r>
              <a:rPr lang="pl-PL" sz="3200" dirty="0">
                <a:solidFill>
                  <a:schemeClr val="accent2"/>
                </a:solidFill>
              </a:rPr>
              <a:t>Budy Rządowe – kwota 20910 zł brutto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2FE535-EC6B-45D8-95CB-92F4DF29F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05" y="2203757"/>
            <a:ext cx="6576695" cy="4384463"/>
          </a:xfrm>
        </p:spPr>
      </p:pic>
    </p:spTree>
    <p:extLst>
      <p:ext uri="{BB962C8B-B14F-4D97-AF65-F5344CB8AC3E}">
        <p14:creationId xmlns:p14="http://schemas.microsoft.com/office/powerpoint/2010/main" val="3976700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Warsztaty Bożonarodzeniowe dla dzieci z gminy Jednorożec- 9 grudnia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warsztaty świątecz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33970" y="2770909"/>
            <a:ext cx="5037667" cy="3778250"/>
          </a:xfrm>
        </p:spPr>
      </p:pic>
      <p:pic>
        <p:nvPicPr>
          <p:cNvPr id="5" name="Symbol zastępczy zawartości 3" descr="25158429_1506975319358228_476719952527672635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752" y="1884218"/>
            <a:ext cx="503766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12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0873" y="221673"/>
            <a:ext cx="10063739" cy="1683327"/>
          </a:xfrm>
        </p:spPr>
        <p:txBody>
          <a:bodyPr>
            <a:noAutofit/>
          </a:bodyPr>
          <a:lstStyle/>
          <a:p>
            <a:pPr lvl="0" algn="ctr"/>
            <a:r>
              <a:rPr lang="pl-PL" sz="2800" dirty="0"/>
              <a:t>Pracownicy Gminnej Biblioteki Publicznej przez cały rok biorą udział  w organizacji spotkań zespołu redakcyjnego kwartalnika „Głos Gminy Jednorożec”, opisują na łamach kwartalnika wydarzenia kulturalne oraz zajmują się jego wydawnictwem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" name="Symbol zastępczy zawartości 3" descr="głossss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06405" y="2604655"/>
            <a:ext cx="2656582" cy="3778250"/>
          </a:xfrm>
        </p:spPr>
      </p:pic>
      <p:pic>
        <p:nvPicPr>
          <p:cNvPr id="5" name="Symbol zastępczy zawartości 3" descr="gło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2499" y="2618510"/>
            <a:ext cx="2668389" cy="3778250"/>
          </a:xfrm>
          <a:prstGeom prst="rect">
            <a:avLst/>
          </a:prstGeom>
        </p:spPr>
      </p:pic>
      <p:pic>
        <p:nvPicPr>
          <p:cNvPr id="6" name="Symbol zastępczy zawartości 3" descr="gło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4391" y="2618509"/>
            <a:ext cx="266838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722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979612" y="498763"/>
            <a:ext cx="8915400" cy="6179128"/>
          </a:xfrm>
        </p:spPr>
        <p:txBody>
          <a:bodyPr>
            <a:noAutofit/>
          </a:bodyPr>
          <a:lstStyle/>
          <a:p>
            <a:pPr lvl="0" algn="just"/>
            <a:r>
              <a:rPr lang="pl-PL" sz="2600" dirty="0"/>
              <a:t>Gminna Biblioteka Publiczna w Jednorożcu opracowuje i realizuje Program Współpracy Gminy Jednorożec z organizacjami pozarządowymi </a:t>
            </a:r>
            <a:br>
              <a:rPr lang="pl-PL" sz="2600" dirty="0"/>
            </a:br>
            <a:r>
              <a:rPr lang="pl-PL" sz="2600" dirty="0"/>
              <a:t>z naszego terenu, w ramach programu realizowane są zadania publiczne z zakresu: Kultura, sztuka, ochrona dóbr kultury i dziedzictwa narodowego; Wspieranie i upowszechnianie kultury fizycznej </a:t>
            </a:r>
            <a:br>
              <a:rPr lang="pl-PL" sz="2600" dirty="0"/>
            </a:br>
            <a:r>
              <a:rPr lang="pl-PL" sz="2600" dirty="0"/>
              <a:t>i sportu; Działalność na rzecz osób w wieku emerytalnym. Łączna kwota dotacji dla organizacji pozarządowej to 80.000,00zł.  GBP ma swój udział we wsparciu organizacji w zakresie opracowania ofert realizacji zadań publicznych, dokonuje oceny wniosków, przygotowuje umowy współpracy, wspiera podczas realizacji i rozliczeń zadań.</a:t>
            </a:r>
          </a:p>
        </p:txBody>
      </p:sp>
    </p:spTree>
    <p:extLst>
      <p:ext uri="{BB962C8B-B14F-4D97-AF65-F5344CB8AC3E}">
        <p14:creationId xmlns:p14="http://schemas.microsoft.com/office/powerpoint/2010/main" val="23075453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93331" y="3262129"/>
            <a:ext cx="8596668" cy="1320800"/>
          </a:xfrm>
        </p:spPr>
        <p:txBody>
          <a:bodyPr/>
          <a:lstStyle/>
          <a:p>
            <a:r>
              <a:rPr lang="pl-PL" b="1" dirty="0">
                <a:latin typeface="Garamond" panose="02020502050306020203" pitchFamily="18" charset="0"/>
              </a:rPr>
              <a:t>DZIĘKUJEMY ZA UWAGĘ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9" y="87136"/>
            <a:ext cx="2073880" cy="2458441"/>
          </a:xfrm>
        </p:spPr>
      </p:pic>
    </p:spTree>
    <p:extLst>
      <p:ext uri="{BB962C8B-B14F-4D97-AF65-F5344CB8AC3E}">
        <p14:creationId xmlns:p14="http://schemas.microsoft.com/office/powerpoint/2010/main" val="330771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1052" y="33280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Potrójne ulepszenie emulsją asfaltową drogi gminnej działka nr 54/3, 416, 244/2 w Żelaznej Rządowej - koszt 82665,80 zł brutto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7843F7E-AFAA-475A-94AC-B890F23A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" y="2074755"/>
            <a:ext cx="5080000" cy="381000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47D6707-990A-4940-BCF8-8F8505477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04" y="2423890"/>
            <a:ext cx="5962996" cy="44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5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35288" y="773033"/>
            <a:ext cx="5552902" cy="4264479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Modernizacja drogi dojazdowej do gruntów ornych w miejscowości Połoń, gmina Jednorożec - koszt 231015,53 zł brutto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5EC52A1-6E5A-4F81-83A7-81EBAFCAA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4" y="0"/>
            <a:ext cx="5297254" cy="6785446"/>
          </a:xfrm>
        </p:spPr>
      </p:pic>
    </p:spTree>
    <p:extLst>
      <p:ext uri="{BB962C8B-B14F-4D97-AF65-F5344CB8AC3E}">
        <p14:creationId xmlns:p14="http://schemas.microsoft.com/office/powerpoint/2010/main" val="1259874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Potrójne ulepszenie emulsją asfaltową drogi gminnej - ul. Strażacka w Jednorożcu. Koszt 35306,47 zł brutto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850A42F-F124-477A-B2AB-48CABBADD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48" y="2531225"/>
            <a:ext cx="6727768" cy="4326775"/>
          </a:xfrm>
        </p:spPr>
      </p:pic>
    </p:spTree>
    <p:extLst>
      <p:ext uri="{BB962C8B-B14F-4D97-AF65-F5344CB8AC3E}">
        <p14:creationId xmlns:p14="http://schemas.microsoft.com/office/powerpoint/2010/main" val="163040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2669" y="548640"/>
            <a:ext cx="9891943" cy="1356360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Potrójne ulepszenie emulsją asfaltową drogi gminnej - ul. Polna w Jednorożcu. Koszt 72455,58 zł brutto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DF02683-DB6B-4E7D-A950-F6D56F794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459" y="2212363"/>
            <a:ext cx="4577542" cy="3433156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F9D9BF0-F6F0-47C1-8540-2A428023E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9" y="2485505"/>
            <a:ext cx="5829993" cy="437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4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4" y="395509"/>
            <a:ext cx="9044893" cy="176995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Przebudowa dróg gminnych - ulic Wolności, Zdrojowej i Krótkiej w miejscowości Stegna, gmina Jednorożec – koszt 976.594,79 zł brutto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9DF1CC7-74EB-4E7A-A3CE-969049D93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71" y="3294025"/>
            <a:ext cx="4751967" cy="3563975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87B3CA8-831E-4737-AD62-6C4676C66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" y="2499398"/>
            <a:ext cx="5536276" cy="41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18BD5A-BFC4-4ED1-82EE-807BC32A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0EB76DA-88B2-4245-96A9-5F3EB4DE2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3" y="2685322"/>
            <a:ext cx="5563570" cy="417267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326E89F-4CD9-4C9B-BBA0-7E621FA4B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61" y="0"/>
            <a:ext cx="6220639" cy="46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44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4E5646-9C57-4641-ADFF-CD1C2061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F00ECEF-28B4-4F26-9455-073FD6A0E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76" y="504304"/>
            <a:ext cx="8216669" cy="6162503"/>
          </a:xfrm>
        </p:spPr>
      </p:pic>
    </p:spTree>
    <p:extLst>
      <p:ext uri="{BB962C8B-B14F-4D97-AF65-F5344CB8AC3E}">
        <p14:creationId xmlns:p14="http://schemas.microsoft.com/office/powerpoint/2010/main" val="2135053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93CF44-CA05-461C-A9D0-6F69C5C6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055" y="132620"/>
            <a:ext cx="8911687" cy="2381980"/>
          </a:xfrm>
        </p:spPr>
        <p:txBody>
          <a:bodyPr>
            <a:normAutofit fontScale="90000"/>
          </a:bodyPr>
          <a:lstStyle/>
          <a:p>
            <a:r>
              <a:rPr lang="pl-PL" sz="2900" dirty="0">
                <a:solidFill>
                  <a:schemeClr val="accent2"/>
                </a:solidFill>
              </a:rPr>
              <a:t>Dotacja dla Powiatu Przasnyskiego udzielona przez Gminę Jednorożec na realizację zadania „Przebudowa drogi powiatowej nr 3236W Jednorożec – Kuchny – Płoniawy Bramura oraz drogi powiatowej Lipa – Karwacz” w wysokości 749.609,47 zł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9A0E03-147D-44FF-A76B-16E121A0A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09" y="2876993"/>
            <a:ext cx="4920955" cy="36907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0AE846-0C70-4F92-B688-B5AB6170B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5" y="2876994"/>
            <a:ext cx="4920955" cy="36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746279" y="290411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2"/>
                </a:solidFill>
                <a:latin typeface="Garamond" pitchFamily="18" charset="0"/>
              </a:rPr>
              <a:t>		INWESTYCJE I REMONTY 		REALIZOWANE NA TERENIE 		GMINY JEDNOROŻEC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9" y="87136"/>
            <a:ext cx="2073880" cy="2458441"/>
          </a:xfrm>
        </p:spPr>
      </p:pic>
    </p:spTree>
    <p:extLst>
      <p:ext uri="{BB962C8B-B14F-4D97-AF65-F5344CB8AC3E}">
        <p14:creationId xmlns:p14="http://schemas.microsoft.com/office/powerpoint/2010/main" val="2702915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9A58F5-64AC-486E-983F-A0673059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666" y="149656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Dostawa i montaż dwóch zestawów urządzeń siłowni zewnętrznej zlokalizowanej w miejscowości Budy Rządowe dla Sołectwa Budy Rządowe - koszt 15470,33 zł brutto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8BE9DAC-D3C6-4DFE-BD3A-2E2C1B0CD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1" y="2691161"/>
            <a:ext cx="5037666" cy="377825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2AA4C64-0BB3-4871-8E74-01239B067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87" y="2930094"/>
            <a:ext cx="503766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4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18E235-F07C-451C-A170-908BB219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296" y="0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Dostawa i montaż dwóch zestawów urządzeń siłowni zewnętrznej zlokalizowanej w miejscowości Lipa dla Sołectwa Lipa - koszt 19999,80 zł brutto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4EE4C6-9A69-4915-992B-AD8F30546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875" y="2275176"/>
            <a:ext cx="5490094" cy="411757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E6B430-4DE5-4EA1-84A3-D6EDBC00A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" y="2190403"/>
            <a:ext cx="5603125" cy="42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41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B107D-182B-46D2-B3FA-FFFB023D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46" y="814647"/>
            <a:ext cx="5670753" cy="6043353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Dostawa i montaż siedmiu zestawów urządzeń siłowni zewnętrznej zlokalizowanej w miejscowości Jednorożec przy ul. Odrodzenia 14 dla Sołectwa Jednorożec i Stegna oraz częściowe zagospodarowanie terenu – koszt 80389,93 zł brutto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E2C271A9-3C5F-4B99-9FDB-BB8351803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407"/>
            <a:ext cx="5830146" cy="4915593"/>
          </a:xfrm>
        </p:spPr>
      </p:pic>
    </p:spTree>
    <p:extLst>
      <p:ext uri="{BB962C8B-B14F-4D97-AF65-F5344CB8AC3E}">
        <p14:creationId xmlns:p14="http://schemas.microsoft.com/office/powerpoint/2010/main" val="269546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65CF7-A2E1-4F9F-BFEB-05D761428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626" y="3979117"/>
            <a:ext cx="9789677" cy="1620709"/>
          </a:xfrm>
        </p:spPr>
        <p:txBody>
          <a:bodyPr>
            <a:noAutofit/>
          </a:bodyPr>
          <a:lstStyle/>
          <a:p>
            <a:pPr algn="ctr"/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r>
              <a:rPr lang="pl-PL" b="1" dirty="0">
                <a:latin typeface="Garamond" pitchFamily="18" charset="0"/>
              </a:rPr>
              <a:t>                                             DZIAŁALNOŚĆ GMINNEGO ZESPOŁU USŁUG KOMUNALNYCH URZEDU GMINY W JEDNOROŻCU</a:t>
            </a:r>
            <a:br>
              <a:rPr lang="pl-PL" b="1" dirty="0">
                <a:latin typeface="Garamond" pitchFamily="18" charset="0"/>
              </a:rPr>
            </a:br>
            <a:r>
              <a:rPr lang="pl-PL" b="1" dirty="0">
                <a:latin typeface="Garamond" pitchFamily="18" charset="0"/>
              </a:rPr>
              <a:t>w 2017 ROKU</a:t>
            </a:r>
            <a:endParaRPr lang="pl-PL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15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1B2F0C-5508-4625-BB0A-72E7971AF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Współpraca z Gminną Biblioteką </a:t>
            </a:r>
            <a:br>
              <a:rPr lang="pl-PL" dirty="0"/>
            </a:br>
            <a:r>
              <a:rPr lang="pl-PL" dirty="0"/>
              <a:t>w przygotowaniu w XXXVI Mazowieckich Zapustach, które odbyły się w Jednorożcu</a:t>
            </a:r>
          </a:p>
        </p:txBody>
      </p:sp>
      <p:pic>
        <p:nvPicPr>
          <p:cNvPr id="4" name="Symbol zastępczy zawartości 3" descr="mazowieckie zapusty.JPG">
            <a:extLst>
              <a:ext uri="{FF2B5EF4-FFF2-40B4-BE49-F238E27FC236}">
                <a16:creationId xmlns:a16="http://schemas.microsoft.com/office/drawing/2014/main" id="{44A1DEF1-6BAB-443D-AD60-0DC992CEF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8449" y="2626026"/>
            <a:ext cx="5677593" cy="37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8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76ED8-D7E6-4A73-BD01-D562B284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Monitorowanie i odśnieżanie dróg gminnych z wykorzystaniem sprzętu znajdującego się na wyposażeniu bazy GZUK 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07B5568-2C40-48BB-879D-633C809F4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19" y="2686756"/>
            <a:ext cx="5445502" cy="4084126"/>
          </a:xfrm>
        </p:spPr>
      </p:pic>
      <p:pic>
        <p:nvPicPr>
          <p:cNvPr id="6" name="Symbol zastępczy zawartości 8">
            <a:extLst>
              <a:ext uri="{FF2B5EF4-FFF2-40B4-BE49-F238E27FC236}">
                <a16:creationId xmlns:a16="http://schemas.microsoft.com/office/drawing/2014/main" id="{78E00128-8941-47D3-8916-FC90F3378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87" y="2457157"/>
            <a:ext cx="4781579" cy="259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58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7E573-43E9-43E9-B1BE-33F65B12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Bieżąca współpraca w zakresie utrzymania porządku i  prac związanych z organizacją  festynów na terenie gminy Jednorożec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2A00BF8C-0212-42A6-ABC6-EF856AA46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5" y="2541563"/>
            <a:ext cx="5639179" cy="3778250"/>
          </a:xfrm>
        </p:spPr>
      </p:pic>
    </p:spTree>
    <p:extLst>
      <p:ext uri="{BB962C8B-B14F-4D97-AF65-F5344CB8AC3E}">
        <p14:creationId xmlns:p14="http://schemas.microsoft.com/office/powerpoint/2010/main" val="3056914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E4916C-5953-42DE-8295-3F487896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656" y="17587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pl-PL" dirty="0"/>
              <a:t>Remont dróg gminnych o nawierzchni żwirowej polegający na nawiezieniu kruszywa wraz z ich wyrównaniem w ramach Funduszu Sołeckiego na kwotę 169929,05 zł brutto 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02CBE8-630F-4704-B6FE-8C59BADCD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7" y="3063876"/>
            <a:ext cx="5037666" cy="377825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0947648-9A5F-47DD-ADA8-010B3E27A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99" y="3063876"/>
            <a:ext cx="5351681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10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37EE74-3BFF-4FA4-A80E-6F9F8350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854" y="55784"/>
            <a:ext cx="10424872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/>
              <a:t>Sołectwa: Dynak, Parciaki, Małowidz, Połoń, Ulatowo-Dąbrówka, Ulatowo-</a:t>
            </a:r>
            <a:r>
              <a:rPr lang="pl-PL" dirty="0" err="1"/>
              <a:t>Słaboróra</a:t>
            </a:r>
            <a:r>
              <a:rPr lang="pl-PL" dirty="0"/>
              <a:t>, Kobylaki-Czarzaste, Kobylaki Korysze, Kobylaki-Wólka, Budy Rządowe (Nakieł), Drążdżewo Nowe, Olszewka, Żelazna Prywatna, Żelazna Rządowa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32C435-FE32-43B6-A3F9-828E260CE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6" y="3103786"/>
            <a:ext cx="4931238" cy="369843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B1ADD4B-8A7C-47CA-8EBB-640BDDEA1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0" y="3103786"/>
            <a:ext cx="5005619" cy="37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6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92010C-A630-4710-8BB2-285591C4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Naprawa mostków i </a:t>
            </a:r>
            <a:r>
              <a:rPr lang="pl-PL" dirty="0" err="1"/>
              <a:t>przepustow</a:t>
            </a:r>
            <a:r>
              <a:rPr lang="pl-PL" dirty="0"/>
              <a:t> na drogach gminnych w miejscowościach Jednorożec, Parciaki,  Żelazna Rządowa</a:t>
            </a:r>
            <a:br>
              <a:rPr lang="pl-PL" dirty="0"/>
            </a:br>
            <a:r>
              <a:rPr lang="pl-PL" dirty="0"/>
              <a:t> i Olszewka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AF299A-D172-4526-AEFB-08D62901B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57" y="2794782"/>
            <a:ext cx="5032202" cy="3778250"/>
          </a:xfrm>
        </p:spPr>
      </p:pic>
    </p:spTree>
    <p:extLst>
      <p:ext uri="{BB962C8B-B14F-4D97-AF65-F5344CB8AC3E}">
        <p14:creationId xmlns:p14="http://schemas.microsoft.com/office/powerpoint/2010/main" val="173945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D98276-034C-4E47-9DCA-F576B3E7A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798" y="364259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Rozbudowa remizy strażackiej z przeznaczeniem na działalność kulturalną na działce nr ew. 1465 położonej w miejscowości Jednorożec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FFE468-68A5-4E40-B77B-97569BC69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75" y="2504519"/>
            <a:ext cx="5804640" cy="4353481"/>
          </a:xfrm>
        </p:spPr>
      </p:pic>
    </p:spTree>
    <p:extLst>
      <p:ext uri="{BB962C8B-B14F-4D97-AF65-F5344CB8AC3E}">
        <p14:creationId xmlns:p14="http://schemas.microsoft.com/office/powerpoint/2010/main" val="1903017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951EA-774E-415B-AFCD-26E8A193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Adaptacja i przygotowanie pomieszczeń </a:t>
            </a:r>
            <a:br>
              <a:rPr lang="pl-PL" dirty="0"/>
            </a:br>
            <a:r>
              <a:rPr lang="pl-PL" dirty="0"/>
              <a:t>dla Policji w budynku przy ul. Odrodzenia 12 w Jednorożcu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3EDD3AF-9A1B-4D44-AC2B-E4DFADE54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88" y="3074987"/>
            <a:ext cx="4286250" cy="1895475"/>
          </a:xfrm>
        </p:spPr>
      </p:pic>
    </p:spTree>
    <p:extLst>
      <p:ext uri="{BB962C8B-B14F-4D97-AF65-F5344CB8AC3E}">
        <p14:creationId xmlns:p14="http://schemas.microsoft.com/office/powerpoint/2010/main" val="3445948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51F14A-248D-440E-BC76-2FF851A5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Modernizacja budynku socjalnego </a:t>
            </a:r>
            <a:br>
              <a:rPr lang="pl-PL" sz="3200" dirty="0"/>
            </a:br>
            <a:r>
              <a:rPr lang="pl-PL" sz="3200" dirty="0"/>
              <a:t>w miejscowości Nakieł 17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8E6E8A1-9F71-4CD6-916B-DDB9E283C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7985" y="2372751"/>
            <a:ext cx="5113500" cy="4070252"/>
          </a:xfrm>
          <a:prstGeom prst="rect">
            <a:avLst/>
          </a:prstGeom>
        </p:spPr>
      </p:pic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6AAF94E0-F92A-40D1-B23A-EA4FA4526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8" y="4862919"/>
            <a:ext cx="1399032" cy="1892808"/>
          </a:xfrm>
          <a:prstGeom prst="rect">
            <a:avLst/>
          </a:prstGeom>
        </p:spPr>
      </p:pic>
      <p:pic>
        <p:nvPicPr>
          <p:cNvPr id="7" name="Symbol zastępczy zawartości 10">
            <a:extLst>
              <a:ext uri="{FF2B5EF4-FFF2-40B4-BE49-F238E27FC236}">
                <a16:creationId xmlns:a16="http://schemas.microsoft.com/office/drawing/2014/main" id="{7178DD6E-97F0-4C1C-9408-92AFFB367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62" y="1905000"/>
            <a:ext cx="3858573" cy="29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55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4D7849-FB2E-4315-9DD3-4F49C8BF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Przygotowanie i zabezpieczenie dróg do 37 Rajdu Safari</a:t>
            </a:r>
            <a:br>
              <a:rPr lang="pl-PL" dirty="0"/>
            </a:br>
            <a:endParaRPr lang="pl-PL" dirty="0"/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D58746DF-42CC-48D0-B5A9-8E98FA2F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68" y="2333352"/>
            <a:ext cx="6716888" cy="3778250"/>
          </a:xfrm>
        </p:spPr>
      </p:pic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9EC6E160-D406-4E5A-B9A2-F837B9980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713" y="3476949"/>
            <a:ext cx="2482088" cy="4412602"/>
          </a:xfrm>
          <a:prstGeom prst="rect">
            <a:avLst/>
          </a:prstGeom>
        </p:spPr>
      </p:pic>
      <p:pic>
        <p:nvPicPr>
          <p:cNvPr id="16" name="Symbol zastępczy zawartości 7">
            <a:extLst>
              <a:ext uri="{FF2B5EF4-FFF2-40B4-BE49-F238E27FC236}">
                <a16:creationId xmlns:a16="http://schemas.microsoft.com/office/drawing/2014/main" id="{40C6DB11-C2BA-4798-AB67-BED2E6A2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714" y="1475567"/>
            <a:ext cx="2482088" cy="20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3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9B232-C31D-4F08-B30B-15217A31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Zakup samochodu osobowego VW GOLF III z przeznaczeniem dla Ochotniczej Straży Pożarnej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79FF8A7-A1AA-422D-BE56-DCE2C07B3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60" y="2231766"/>
            <a:ext cx="3849726" cy="4626234"/>
          </a:xfrm>
        </p:spPr>
      </p:pic>
    </p:spTree>
    <p:extLst>
      <p:ext uri="{BB962C8B-B14F-4D97-AF65-F5344CB8AC3E}">
        <p14:creationId xmlns:p14="http://schemas.microsoft.com/office/powerpoint/2010/main" val="2463078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5D79A3-1259-4ED1-BE7E-A5D939F0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29" y="-51137"/>
            <a:ext cx="10646483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/>
              <a:t>Remont budynku garażowego oraz </a:t>
            </a:r>
            <a:r>
              <a:rPr lang="pl-PL" dirty="0"/>
              <a:t>zaplecza kuchennego OSP Małowidz w tym: wymiana stolarki okiennej, drzwi, postawienie ścian działowych i wyłożenie płytą gipsową oraz zamontowanie parapetów.</a:t>
            </a:r>
            <a:endParaRPr lang="pl-PL" sz="32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CAD7CE3-6534-4F02-9174-6B72BE19F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80" y="2452619"/>
            <a:ext cx="2656596" cy="2652815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CABACBE-2237-4C01-ACA2-D6A1DFA34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32" y="2452619"/>
            <a:ext cx="69532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5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C1173D-190D-4ABA-BD33-FC1E88FE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pl-PL" b="1" dirty="0"/>
            </a:br>
            <a:r>
              <a:rPr lang="pl-PL" sz="3200" dirty="0"/>
              <a:t>Zawody sportowo-pożarnicze w Jednorożcu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551BEFB-EEA3-4A97-81D7-3A118021B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84" y="1905000"/>
            <a:ext cx="6704473" cy="3778250"/>
          </a:xfr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id="{CFE19197-73A5-4AA1-8FE3-48D26A0E5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82" y="3906860"/>
            <a:ext cx="5425118" cy="3057280"/>
          </a:xfrm>
          <a:prstGeom prst="rect">
            <a:avLst/>
          </a:prstGeom>
        </p:spPr>
      </p:pic>
      <p:pic>
        <p:nvPicPr>
          <p:cNvPr id="7" name="Symbol zastępczy zawartości 5">
            <a:extLst>
              <a:ext uri="{FF2B5EF4-FFF2-40B4-BE49-F238E27FC236}">
                <a16:creationId xmlns:a16="http://schemas.microsoft.com/office/drawing/2014/main" id="{D1AA7DE0-FF2E-4ABE-AC7D-8A7679967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79" y="1905000"/>
            <a:ext cx="175509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98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91079B-7E67-4129-AF88-89476A27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525" y="34701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Przeprowadzono szkolenia i egzaminy strażaków w zakresie Pierwszej Pomocy</a:t>
            </a:r>
            <a:br>
              <a:rPr lang="pl-PL" dirty="0"/>
            </a:br>
            <a:r>
              <a:rPr lang="pl-PL" dirty="0"/>
              <a:t> i Ratownika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60BEEC8-0186-466A-807F-AE451BFCE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23" y="2133600"/>
            <a:ext cx="5039779" cy="3778250"/>
          </a:xfrm>
        </p:spPr>
      </p:pic>
    </p:spTree>
    <p:extLst>
      <p:ext uri="{BB962C8B-B14F-4D97-AF65-F5344CB8AC3E}">
        <p14:creationId xmlns:p14="http://schemas.microsoft.com/office/powerpoint/2010/main" val="1578861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CEF9CD-EF15-4862-944A-B1E6C12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Wymiana radiotelefonu oraz instalacji przetwornicy w pojeździe MAN w OSP Ulatowo Pogorzel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F89C57E-B261-4886-B72E-F26673AB7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79" y="2597833"/>
            <a:ext cx="6832429" cy="5120899"/>
          </a:xfrm>
        </p:spPr>
      </p:pic>
    </p:spTree>
    <p:extLst>
      <p:ext uri="{BB962C8B-B14F-4D97-AF65-F5344CB8AC3E}">
        <p14:creationId xmlns:p14="http://schemas.microsoft.com/office/powerpoint/2010/main" val="2588823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D789FA-443E-4E9A-AF1E-9957070B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706" y="291601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Budowa budynku „Ochotniczej Straży Pożarnej </a:t>
            </a:r>
            <a:br>
              <a:rPr lang="pl-PL" sz="2800" dirty="0"/>
            </a:br>
            <a:r>
              <a:rPr lang="pl-PL" sz="2800" dirty="0"/>
              <a:t>w </a:t>
            </a:r>
            <a:r>
              <a:rPr lang="pl-PL" sz="2400" dirty="0"/>
              <a:t>Jednorożcu</a:t>
            </a:r>
            <a:r>
              <a:rPr lang="pl-PL" sz="2800" dirty="0"/>
              <a:t> z przeznaczeniem na      działalność kulturalną” tj. wykonywane są prace  polegające na montażu płyt gipsowych, obsadzeniu drzwi wewnętrznych oraz ogrodzenia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9A3B59-AA00-45B5-A9D3-3FAF31D02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74" y="2668172"/>
            <a:ext cx="6729350" cy="3778250"/>
          </a:xfrm>
        </p:spPr>
      </p:pic>
    </p:spTree>
    <p:extLst>
      <p:ext uri="{BB962C8B-B14F-4D97-AF65-F5344CB8AC3E}">
        <p14:creationId xmlns:p14="http://schemas.microsoft.com/office/powerpoint/2010/main" val="13642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004330" y="3323063"/>
            <a:ext cx="9160498" cy="1711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 dirty="0">
                <a:solidFill>
                  <a:schemeClr val="accent2"/>
                </a:solidFill>
                <a:latin typeface="Garamond" pitchFamily="18" charset="0"/>
              </a:rPr>
              <a:t>REALIZACJA ZADAŃ OŚRODKA POMOCY SPOŁECZNEJ</a:t>
            </a: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9" y="87136"/>
            <a:ext cx="2073880" cy="2458441"/>
          </a:xfrm>
        </p:spPr>
      </p:pic>
    </p:spTree>
    <p:extLst>
      <p:ext uri="{BB962C8B-B14F-4D97-AF65-F5344CB8AC3E}">
        <p14:creationId xmlns:p14="http://schemas.microsoft.com/office/powerpoint/2010/main" val="1097100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3CC1A2-4B1A-4FA8-BD34-2FA77DCF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566E07B-7FA2-46A8-B1CC-935857B5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14" y="1438372"/>
            <a:ext cx="4064721" cy="541962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4B475C5-4F63-4690-BB47-5F145EC7B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0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95890" y="248586"/>
            <a:ext cx="9002786" cy="69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Ośrodek      Pomocy     Społecznej     w    Jednorożcu</a:t>
            </a:r>
            <a:b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</a:b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realizuje zadania zlecone z zakresu administracji </a:t>
            </a:r>
            <a:b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</a:b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rządowej i zadania własne. </a:t>
            </a:r>
            <a:b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</a:b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W 2017 r. pomocą społeczną objętych było 550 rodzin</a:t>
            </a: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Garamond" panose="02020502050306020203" pitchFamily="18" charset="0"/>
                <a:ea typeface="Garamond" panose="02020502050306020203" pitchFamily="18" charset="0"/>
                <a:cs typeface="Garamond" panose="02020502050306020203" pitchFamily="18" charset="0"/>
              </a:rPr>
              <a:t>. </a:t>
            </a:r>
            <a:b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Garamond" panose="02020502050306020203" pitchFamily="18" charset="0"/>
                <a:ea typeface="Garamond" panose="02020502050306020203" pitchFamily="18" charset="0"/>
                <a:cs typeface="Garamond" panose="02020502050306020203" pitchFamily="18" charset="0"/>
              </a:rPr>
            </a:b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urier New" panose="02070309020205020404" pitchFamily="49" charset="0"/>
              </a:rPr>
              <a:t>Była to pomoc finansowa</a:t>
            </a: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Garamond" panose="02020502050306020203" pitchFamily="18" charset="0"/>
                <a:ea typeface="Garamond" panose="02020502050306020203" pitchFamily="18" charset="0"/>
                <a:cs typeface="Garamond" panose="02020502050306020203" pitchFamily="18" charset="0"/>
              </a:rPr>
              <a:t>, </a:t>
            </a: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urier New" panose="02070309020205020404" pitchFamily="49" charset="0"/>
              </a:rPr>
              <a:t>w naturze-rzeczowa oraz </a:t>
            </a:r>
            <a:b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urier New" panose="02070309020205020404" pitchFamily="49" charset="0"/>
              </a:rPr>
            </a:b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Courier New" panose="02070309020205020404" pitchFamily="49" charset="0"/>
              </a:rPr>
              <a:t>praca socjalna</a:t>
            </a:r>
            <a: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Garamond" panose="02020502050306020203" pitchFamily="18" charset="0"/>
                <a:ea typeface="Garamond" panose="02020502050306020203" pitchFamily="18" charset="0"/>
                <a:cs typeface="Garamond" panose="02020502050306020203" pitchFamily="18" charset="0"/>
              </a:rPr>
              <a:t>.</a:t>
            </a:r>
            <a:br>
              <a:rPr kumimoji="0" lang="pl-PL" altLang="pl-PL" sz="26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Garamond" panose="02020502050306020203" pitchFamily="18" charset="0"/>
                <a:ea typeface="Garamond" panose="02020502050306020203" pitchFamily="18" charset="0"/>
                <a:cs typeface="Garamond" panose="02020502050306020203" pitchFamily="18" charset="0"/>
              </a:rPr>
            </a:br>
            <a:r>
              <a:rPr lang="pl-PL" sz="2600" dirty="0">
                <a:solidFill>
                  <a:schemeClr val="accent2"/>
                </a:solidFill>
              </a:rPr>
              <a:t>Pomoc finansowa udzielana była w formie: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b="1" dirty="0">
                <a:solidFill>
                  <a:schemeClr val="accent2"/>
                </a:solidFill>
              </a:rPr>
              <a:t>* </a:t>
            </a:r>
            <a:r>
              <a:rPr lang="pl-PL" sz="2600" b="1" i="1" dirty="0">
                <a:solidFill>
                  <a:schemeClr val="accent2"/>
                </a:solidFill>
              </a:rPr>
              <a:t>zasiłków stałych</a:t>
            </a:r>
            <a:r>
              <a:rPr lang="pl-PL" sz="2600" b="1" dirty="0">
                <a:solidFill>
                  <a:schemeClr val="accent2"/>
                </a:solidFill>
              </a:rPr>
              <a:t> </a:t>
            </a:r>
            <a:r>
              <a:rPr lang="pl-PL" sz="2600" dirty="0">
                <a:solidFill>
                  <a:schemeClr val="accent2"/>
                </a:solidFill>
              </a:rPr>
              <a:t>dla osób  niezdolnych    do    pracy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z powodu wieku lub całkowicie niezdolnych do pracy,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jeżeli   posiadany   dochód   był  niższy  od kryterium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dochodowego    określonego   w   ustawie  o  pomocy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społecznej,   od   osób   pobierających   zasiłki   stałe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opłacono      składki    na    ubezpieczenie  zdrowotne,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z     tej    formy    pomocy     skorzystało     76     osób,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środki    na  wypłaty      zasiłków  stałych finansowane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są w 100% z budżetu państwa.</a:t>
            </a:r>
            <a:br>
              <a:rPr lang="pl-PL" sz="3200" dirty="0">
                <a:solidFill>
                  <a:schemeClr val="accent2"/>
                </a:solidFill>
              </a:rPr>
            </a:br>
            <a:endParaRPr kumimoji="0" lang="pl-PL" altLang="pl-PL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89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7666" y="126249"/>
            <a:ext cx="8596668" cy="504231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sz="2600" b="1" i="1" dirty="0">
                <a:solidFill>
                  <a:schemeClr val="accent2"/>
                </a:solidFill>
              </a:rPr>
              <a:t>* zasiłków okresowych</a:t>
            </a:r>
            <a:r>
              <a:rPr lang="pl-PL" sz="2600" i="1" dirty="0">
                <a:solidFill>
                  <a:schemeClr val="accent2"/>
                </a:solidFill>
              </a:rPr>
              <a:t>,</a:t>
            </a:r>
            <a:r>
              <a:rPr lang="pl-PL" sz="2600" dirty="0">
                <a:solidFill>
                  <a:schemeClr val="accent2"/>
                </a:solidFill>
              </a:rPr>
              <a:t> które przyznane zostały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w szczególności ze względu na długotrwałą chorobę, niepełnosprawność, bezrobocie w wysokości 50% różnicy między kryterium dochodowym osoby samotnie gospodarującej a dochodem tej osoby-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w przypadku osoby samotnie gospodarującej, 50% różnicy między kryterium dochodowym rodziny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a dochodem rodziny- w przypadku rodziny, tą formą pomocy objętych zostało 136 rodzin, zadanie dotowane jest z budżetu państwa;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accent2"/>
                </a:solidFill>
              </a:rPr>
              <a:t>*  </a:t>
            </a:r>
            <a:r>
              <a:rPr lang="pl-PL" sz="2600" b="1" i="1" dirty="0">
                <a:solidFill>
                  <a:schemeClr val="accent2"/>
                </a:solidFill>
              </a:rPr>
              <a:t>zasiłków celowych</a:t>
            </a:r>
            <a:r>
              <a:rPr lang="pl-PL" sz="2600" i="1" dirty="0">
                <a:solidFill>
                  <a:schemeClr val="accent2"/>
                </a:solidFill>
              </a:rPr>
              <a:t>,</a:t>
            </a:r>
            <a:r>
              <a:rPr lang="pl-PL" sz="2600" dirty="0">
                <a:solidFill>
                  <a:schemeClr val="accent2"/>
                </a:solidFill>
              </a:rPr>
              <a:t> które zostały przyznane w celu zaspokojenia niezbędnych potrzeb bytowych: zakup żywności, leków, opału, odzieży itp.</a:t>
            </a:r>
          </a:p>
          <a:p>
            <a:pPr marL="0" indent="0">
              <a:buNone/>
            </a:pP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Obraz45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53190" y="5280141"/>
            <a:ext cx="2020570" cy="1340485"/>
          </a:xfrm>
          <a:prstGeom prst="rect">
            <a:avLst/>
          </a:prstGeom>
        </p:spPr>
      </p:pic>
      <p:pic>
        <p:nvPicPr>
          <p:cNvPr id="5" name="Obraz46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20668" y="5327766"/>
            <a:ext cx="2038985" cy="1356360"/>
          </a:xfrm>
          <a:prstGeom prst="rect">
            <a:avLst/>
          </a:prstGeom>
        </p:spPr>
      </p:pic>
      <p:pic>
        <p:nvPicPr>
          <p:cNvPr id="6" name="Obraz47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20128" y="5280141"/>
            <a:ext cx="2181860" cy="14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14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7666" y="609396"/>
            <a:ext cx="8596668" cy="54273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3000" dirty="0">
                <a:solidFill>
                  <a:schemeClr val="accent2"/>
                </a:solidFill>
              </a:rPr>
              <a:t>Inne formy pomocy, niepieniężne realizowane przez Ośrodek Pomocy Społecznej to:</a:t>
            </a:r>
          </a:p>
          <a:p>
            <a:pPr marL="0" indent="0" algn="just">
              <a:buNone/>
            </a:pPr>
            <a:r>
              <a:rPr lang="pl-PL" sz="3000" b="1" i="1" dirty="0">
                <a:solidFill>
                  <a:schemeClr val="accent2"/>
                </a:solidFill>
              </a:rPr>
              <a:t>* usługi opiekuńcze</a:t>
            </a:r>
            <a:r>
              <a:rPr lang="pl-PL" sz="3000" b="1" dirty="0">
                <a:solidFill>
                  <a:schemeClr val="accent2"/>
                </a:solidFill>
              </a:rPr>
              <a:t> </a:t>
            </a:r>
            <a:r>
              <a:rPr lang="pl-PL" sz="3000" dirty="0">
                <a:solidFill>
                  <a:schemeClr val="accent2"/>
                </a:solidFill>
              </a:rPr>
              <a:t>w miejscu zamieszkania dla osób, które ze względu na wiek, stan zdrowia nie są w stanie wykonać samodzielnie prac domowych, usługi te świadczą zatrudnione </a:t>
            </a:r>
            <a:br>
              <a:rPr lang="pl-PL" sz="3000" dirty="0">
                <a:solidFill>
                  <a:schemeClr val="accent2"/>
                </a:solidFill>
              </a:rPr>
            </a:br>
            <a:r>
              <a:rPr lang="pl-PL" sz="3000" dirty="0">
                <a:solidFill>
                  <a:schemeClr val="accent2"/>
                </a:solidFill>
              </a:rPr>
              <a:t>w Ośrodku opiekunki, z tej formy pomocy korzysta 18 osób;</a:t>
            </a:r>
          </a:p>
          <a:p>
            <a:pPr marL="0" indent="0" algn="just">
              <a:buNone/>
            </a:pPr>
            <a:r>
              <a:rPr lang="pl-PL" sz="3000" b="1" i="1" dirty="0">
                <a:solidFill>
                  <a:schemeClr val="accent2"/>
                </a:solidFill>
              </a:rPr>
              <a:t>* specjalistyczne usługi opiekuńcze</a:t>
            </a:r>
            <a:r>
              <a:rPr lang="pl-PL" sz="3000" b="1" dirty="0">
                <a:solidFill>
                  <a:schemeClr val="accent2"/>
                </a:solidFill>
              </a:rPr>
              <a:t> </a:t>
            </a:r>
            <a:r>
              <a:rPr lang="pl-PL" sz="3000" dirty="0">
                <a:solidFill>
                  <a:schemeClr val="accent2"/>
                </a:solidFill>
              </a:rPr>
              <a:t>w miejscu zamieszkania dla 5 osób z zaburzeniami psychicznymi. Zadanie dotowane z budżetu państwa.</a:t>
            </a:r>
          </a:p>
          <a:p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Obraz44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641519" y="5098416"/>
            <a:ext cx="3042920" cy="16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84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94968" y="577765"/>
            <a:ext cx="8596668" cy="388077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sz="2800" dirty="0">
                <a:solidFill>
                  <a:schemeClr val="accent2"/>
                </a:solidFill>
              </a:rPr>
              <a:t>W ramach Programu asystent rodziny i koordynator rodzinnej pieczy zastępczej na rok 2017 zostaliśmy zakwalifikowani do dofinansowania w formie dotacji </a:t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z rezerwy celowej na pokrycie wydatków związanych z zatrudnieniem asystenta rodziny. Asystent rodziny podejmuje działania służące wsparciu rodzin przeżywających trudności opiekuńczo-wychowawcze. Z tej formy pomocy korzysta 15 rodzin</a:t>
            </a:r>
            <a:r>
              <a:rPr lang="pl-PL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Obraz43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656676" y="4458538"/>
            <a:ext cx="2924175" cy="19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4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W domach pomocy społecznej przebywa sześć osób z terenu naszej gminy, które wymagały całodobowej opieki, a rodzina </a:t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i nasz Ośrodek nie były w stanie ich zapewnić.</a:t>
            </a:r>
            <a:br>
              <a:rPr lang="pl-PL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Obraz 3" descr="C:\Users\KRZYSZ~1.NI~\AppData\Local\Temp\ABBYY\PDFTransformer\12.00\media\image7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620786" y="3771222"/>
            <a:ext cx="4319270" cy="2163445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151514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913" y="284552"/>
            <a:ext cx="9647009" cy="2967145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W	przedszkolu,	punktach przedszkolnych, szkołach oraz specjalnym ośrodku szkolno- wychowawczym dzieci korzystają z dożywiania. W 2017r. tą formą pomocy objęto 550 dzieci.</a:t>
            </a:r>
            <a:br>
              <a:rPr lang="pl-PL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Obraz 3" descr="C:\Users\KRZYSZ~1.NI~\AppData\Local\Temp\ABBYY\PDFTransformer\12.00\media\image9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60013" y="4328450"/>
            <a:ext cx="6749348" cy="2231157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5" name="Obraz42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17059" y="3088755"/>
            <a:ext cx="3620135" cy="27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15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6516" y="188283"/>
            <a:ext cx="8911687" cy="1280890"/>
          </a:xfrm>
        </p:spPr>
        <p:txBody>
          <a:bodyPr>
            <a:noAutofit/>
          </a:bodyPr>
          <a:lstStyle/>
          <a:p>
            <a:pPr algn="just"/>
            <a:r>
              <a:rPr lang="pl-PL" sz="2800" dirty="0">
                <a:solidFill>
                  <a:schemeClr val="accent2"/>
                </a:solidFill>
              </a:rPr>
              <a:t>Od miesiąca kwietnia 2006 r. rozpoczęły się na terenie naszej gminy prace społecznie użyteczne. Są to prace porządkowe, doręczanie korespondencji, opieka nad dziećmi i osobami starszymi oraz pomoc kuchenna do przygotowywania posiłków dla dzieci </a:t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w szkołach. Do prac zakwalifikowano 48 osób bezrobotnych, które korzystały ze świadczeń </a:t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z pomocy społecznej</a:t>
            </a:r>
          </a:p>
        </p:txBody>
      </p:sp>
      <p:pic>
        <p:nvPicPr>
          <p:cNvPr id="4" name="Obraz1" descr="C:\Users\KRZYSZ~1.NI~\AppData\Local\Temp\ABBYY\PDFTransformer\12.00\media\image11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200533" y="3812217"/>
            <a:ext cx="3990340" cy="2857500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5" name="Obraz41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97873" y="4454664"/>
            <a:ext cx="2646103" cy="22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0157" y="319669"/>
            <a:ext cx="668599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Sześcioro dzieci od 28.07.2017 r. do 11.08.2017 r. było uczestnikami obozu wypoczynkowego programu „Pogodne Lato” w Gorzewie.</a:t>
            </a:r>
            <a:br>
              <a:rPr lang="pl-PL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5" name="Obraz8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693153" y="3476625"/>
            <a:ext cx="416687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2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600" dirty="0">
                <a:solidFill>
                  <a:schemeClr val="accent2"/>
                </a:solidFill>
              </a:rPr>
              <a:t>Ośrodek Pomocy Społecznej realizuje nie tylko zadania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z zakresu pomocy społecznej. Realizuje również dodatki mieszkaniowe, dodatki energetyczne, świadczenia rodzinne, świadczenia z funduszu alimentacyjnego </a:t>
            </a:r>
            <a:br>
              <a:rPr lang="pl-PL" sz="2600" dirty="0">
                <a:solidFill>
                  <a:schemeClr val="accent2"/>
                </a:solidFill>
              </a:rPr>
            </a:br>
            <a:r>
              <a:rPr lang="pl-PL" sz="2600" dirty="0">
                <a:solidFill>
                  <a:schemeClr val="accent2"/>
                </a:solidFill>
              </a:rPr>
              <a:t>i stypendia szkolne. Z dodatków mieszkaniowych w 2017r. skorzystało 9 rodzin, zaś z dodatków energetycznych 6 rodzin. </a:t>
            </a:r>
            <a:br>
              <a:rPr lang="pl-PL" sz="2600" dirty="0">
                <a:solidFill>
                  <a:schemeClr val="accent2"/>
                </a:solidFill>
              </a:rPr>
            </a:br>
            <a:endParaRPr lang="pl-PL" sz="2600" dirty="0">
              <a:solidFill>
                <a:schemeClr val="accent2"/>
              </a:solidFill>
            </a:endParaRPr>
          </a:p>
        </p:txBody>
      </p:sp>
      <p:pic>
        <p:nvPicPr>
          <p:cNvPr id="3" name="Obraz48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296477" y="4651115"/>
            <a:ext cx="3743874" cy="1944619"/>
          </a:xfrm>
          <a:prstGeom prst="rect">
            <a:avLst/>
          </a:prstGeom>
        </p:spPr>
      </p:pic>
      <p:pic>
        <p:nvPicPr>
          <p:cNvPr id="4" name="Obraz49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26352" y="4388850"/>
            <a:ext cx="3408671" cy="246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65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dirty="0">
                <a:solidFill>
                  <a:schemeClr val="accent2"/>
                </a:solidFill>
              </a:rPr>
              <a:t>Do realizacji świadczeń rodzinnych wyodrębniono komórkę organizacyjną „Dział świadczeń rodzinnych”. W bieżącym roku przyznano i wypłacono zasiłki rodzinne z dodatkami dla 648 rodzin, zasiłki pielęgnacyjne dla 200 osób, świadczenia pielęgnacyjne dla 30 osób, specjalne zasiłki opiekuńcze dla 52 osób, zasiłki dla opiekuna dla 25 osób, jednorazową zapomogę z tytułu urodzenia się dziecka dla 69 osób, świadczenia rodzicielskie dla 51 osób. </a:t>
            </a:r>
            <a:br>
              <a:rPr lang="pl-PL" sz="2700" dirty="0">
                <a:solidFill>
                  <a:schemeClr val="accent2"/>
                </a:solidFill>
              </a:rPr>
            </a:br>
            <a:br>
              <a:rPr lang="pl-PL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Obraz 3" descr="C:\Users\KRZYSZ~1.NI~\AppData\Local\Temp\ABBYY\PDFTransformer\12.00\media\image9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678152" y="4053048"/>
            <a:ext cx="9406159" cy="2548474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40309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A7EE93-C61B-46C6-A47C-330DF103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C6A65C-8E52-45D2-97A6-65A4DE7CE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904999"/>
            <a:ext cx="6604000" cy="495300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BF93BB-A4B4-4306-A038-34CA757A8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4001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63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accent2"/>
                </a:solidFill>
              </a:rPr>
              <a:t>Od 1 kwietnia 2016r. realizujemy zadania z ustawy </a:t>
            </a:r>
            <a:br>
              <a:rPr lang="pl-PL" sz="2800" dirty="0">
                <a:solidFill>
                  <a:schemeClr val="accent2"/>
                </a:solidFill>
              </a:rPr>
            </a:br>
            <a:r>
              <a:rPr lang="pl-PL" sz="2800" dirty="0">
                <a:solidFill>
                  <a:schemeClr val="accent2"/>
                </a:solidFill>
              </a:rPr>
              <a:t>o pomocy państwa w wychowywaniu dzieci. Przyznano świadczenia wychowawcze dla 762 rodzin, w tym 1290 dzieci.</a:t>
            </a:r>
            <a:br>
              <a:rPr lang="pl-PL" sz="2800" dirty="0">
                <a:solidFill>
                  <a:schemeClr val="accent2"/>
                </a:solidFill>
              </a:rPr>
            </a:br>
            <a:endParaRPr lang="pl-PL" sz="2800" dirty="0">
              <a:solidFill>
                <a:schemeClr val="accent2"/>
              </a:solidFill>
            </a:endParaRPr>
          </a:p>
        </p:txBody>
      </p:sp>
      <p:pic>
        <p:nvPicPr>
          <p:cNvPr id="4" name="Obraz24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102359" y="3490595"/>
            <a:ext cx="4763135" cy="33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609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Od 1 października 2008r. Ośrodek Pomocy Społecznej realizuje zadania przewidziane </a:t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w ustawie o pomocy osobom uprawnionym do alimentów. Z tej formy pomocy korzystało 54 rodziny.</a:t>
            </a:r>
          </a:p>
        </p:txBody>
      </p:sp>
      <p:pic>
        <p:nvPicPr>
          <p:cNvPr id="4" name="Obraz 3" descr="C:\Users\KRZYSZ~1.NI~\AppData\Local\Temp\ABBYY\PDFTransformer\12.00\media\image16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426191" y="4337657"/>
            <a:ext cx="4836795" cy="1703705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375703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Od 15 lipca 2011 r. realizujemy zadania przewidziane w ustawie o systemie oświaty, tj. stypendia szkolne. Od stycznia do czerwca 2017r. stypendia otrzymało 468 uczniów, zaś od września do grudnia 2017r. z tej formy pomocy skorzystało 397 uczniów.</a:t>
            </a:r>
          </a:p>
        </p:txBody>
      </p:sp>
      <p:pic>
        <p:nvPicPr>
          <p:cNvPr id="3" name="Obraz15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991392" y="4307157"/>
            <a:ext cx="3581400" cy="23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4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161866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W ramach realizacji zadań z zakresu przyznawania uprawnień do Karty Dużej Rodziny w 2017r. wydano 125 kart dla członków rodzin wielodzietnych.</a:t>
            </a:r>
            <a:br>
              <a:rPr lang="pl-PL" dirty="0">
                <a:solidFill>
                  <a:schemeClr val="accent2"/>
                </a:solidFill>
              </a:rPr>
            </a:b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4" name="Obraz 3" descr="C:\Users\KRZYSZ~1.NI~\AppData\Local\Temp\ABBYY\PDFTransformer\12.00\media\image19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784087" y="3237863"/>
            <a:ext cx="6181493" cy="3620137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433489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Wydaliśmy skierowania do otrzymania pomocy żywnościowej w ramach Programu Operacyjnego Pomoc Żywnościowa 2014­-2020 współfinansowanego z Europejskiego</a:t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Funduszu	Pomocy Najbardziej</a:t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Potrzebującym (FEAD) podprogram 2017 </a:t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dla 898 rodzin, w tym  2.715 osób.</a:t>
            </a:r>
            <a:br>
              <a:rPr lang="pl-PL" dirty="0">
                <a:solidFill>
                  <a:schemeClr val="accent2"/>
                </a:solidFill>
              </a:rPr>
            </a:br>
            <a:endParaRPr lang="pl-PL" dirty="0"/>
          </a:p>
        </p:txBody>
      </p:sp>
      <p:pic>
        <p:nvPicPr>
          <p:cNvPr id="4" name="Obraz34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936072" y="4301490"/>
            <a:ext cx="3724910" cy="255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84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59110" y="242637"/>
            <a:ext cx="8911687" cy="1280890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W ramach Gminnego Programu Przeciwdziałania Przemocy w Rodzinie oraz Ochrony Ofiar Przemocy w Rodzinie dla Gminy Jednorożec Zespół Interdyscyplinarny w 2017r. prowadził procedurę "Niebieskiej Karty" w 19 rodzinach (w 13 rodzinach rozpoczęto procedurę, w pozostałych kontynuowano działania).</a:t>
            </a:r>
          </a:p>
        </p:txBody>
      </p:sp>
      <p:pic>
        <p:nvPicPr>
          <p:cNvPr id="4" name="Obraz13" descr="C:\Users\KRZYSZ~1.NI~\AppData\Local\Temp\ABBYY\PDFTransformer\12.00\media\image22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422780" y="4337824"/>
            <a:ext cx="2327087" cy="2277539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837440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7666" y="251196"/>
            <a:ext cx="8596668" cy="1320800"/>
          </a:xfrm>
        </p:spPr>
        <p:txBody>
          <a:bodyPr>
            <a:noAutofit/>
          </a:bodyPr>
          <a:lstStyle/>
          <a:p>
            <a:pPr algn="just"/>
            <a:r>
              <a:rPr lang="pl-PL" sz="2800" dirty="0">
                <a:solidFill>
                  <a:schemeClr val="accent2"/>
                </a:solidFill>
              </a:rPr>
              <a:t>Oprócz świadczeń opartych na środkach budżetowych pracownicy Ośrodka pomagają rodzinom w rozwiązywaniu trudnych spraw życiowych w ramach pracy socjalnej, m.in. udzielają pomocy w załatwianiu spraw urzędowych, w wypełnianiu dokumentów, udzielają wskazówek do kogo się zwrócić z konkretną sprawą. Ponadto Ośrodek prowadzi zbiórkę używanej odzieży, obuwia oraz sprzętu gospodarstwa domowego. Dary trafiają do najuboższych mieszkańców gminy.</a:t>
            </a:r>
            <a:br>
              <a:rPr lang="pl-PL" sz="2800" dirty="0">
                <a:solidFill>
                  <a:schemeClr val="accent2"/>
                </a:solidFill>
              </a:rPr>
            </a:br>
            <a:endParaRPr lang="pl-PL" sz="2800" dirty="0">
              <a:solidFill>
                <a:schemeClr val="accent2"/>
              </a:solidFill>
            </a:endParaRPr>
          </a:p>
        </p:txBody>
      </p:sp>
      <p:pic>
        <p:nvPicPr>
          <p:cNvPr id="5" name="Obraz40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934498" y="5227320"/>
            <a:ext cx="4314825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54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9170" y="130098"/>
            <a:ext cx="9092308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pl-PL" dirty="0">
                <a:solidFill>
                  <a:schemeClr val="accent2"/>
                </a:solidFill>
              </a:rPr>
              <a:t> OPS współpracuje z Wójtem Gminy, Radą Gminy, Urzędem Gminy, Gminną Komisją Rozwiązywania Problemów Alkoholowych,	Zespołem Interdyscyplinarnym, Powiatowym Urzędem Pracy, Powiatowym Centrum Pomocy Rodzinie, Policją, Sądem, Dyrektorami Szkół, Sołtysami i innymi osobami w celu</a:t>
            </a:r>
            <a:br>
              <a:rPr lang="pl-PL" dirty="0">
                <a:solidFill>
                  <a:schemeClr val="accent2"/>
                </a:solidFill>
              </a:rPr>
            </a:br>
            <a:r>
              <a:rPr lang="pl-PL" dirty="0">
                <a:solidFill>
                  <a:schemeClr val="accent2"/>
                </a:solidFill>
              </a:rPr>
              <a:t>rozwiązywania problemów społecznych.</a:t>
            </a:r>
            <a:br>
              <a:rPr lang="pl-PL" dirty="0">
                <a:solidFill>
                  <a:schemeClr val="accent2"/>
                </a:solidFill>
              </a:rPr>
            </a:br>
            <a:endParaRPr lang="pl-PL" dirty="0">
              <a:solidFill>
                <a:schemeClr val="accent2"/>
              </a:solidFill>
            </a:endParaRPr>
          </a:p>
        </p:txBody>
      </p:sp>
      <p:pic>
        <p:nvPicPr>
          <p:cNvPr id="4" name="Obraz 3" descr="C:\Users\KRZYSZ~1.NI~\AppData\Local\Temp\ABBYY\PDFTransformer\12.00\media\image26.jpeg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49756" y="4993005"/>
            <a:ext cx="7811135" cy="1864995"/>
          </a:xfrm>
          <a:prstGeom prst="rect">
            <a:avLst/>
          </a:prstGeom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1426438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6" name="Prostokąt 8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 defTabSz="457200">
              <a:spcBef>
                <a:spcPct val="0"/>
              </a:spcBef>
              <a:buNone/>
            </a:pPr>
            <a:br>
              <a:rPr lang="pl-PL" sz="5400" b="0" i="0" dirty="0">
                <a:solidFill>
                  <a:srgbClr val="90C226"/>
                </a:solidFill>
                <a:latin typeface="Trebuchet MS"/>
              </a:rPr>
            </a:br>
            <a:r>
              <a:rPr lang="pl-PL" sz="5400" b="0" i="0" dirty="0">
                <a:solidFill>
                  <a:srgbClr val="90C226"/>
                </a:solidFill>
                <a:latin typeface="Trebuchet MS"/>
              </a:rPr>
              <a:t>Realizacja zadań oświatowych w 2017</a:t>
            </a:r>
            <a:r>
              <a:rPr lang="pl-PL" dirty="0">
                <a:solidFill>
                  <a:srgbClr val="90C226"/>
                </a:solidFill>
                <a:latin typeface="Trebuchet MS"/>
              </a:rPr>
              <a:t> r.</a:t>
            </a:r>
            <a:endParaRPr lang="pl-PL" dirty="0"/>
          </a:p>
        </p:txBody>
      </p:sp>
      <p:sp>
        <p:nvSpPr>
          <p:cNvPr id="89097" name="Prostokąt 9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b="1" dirty="0" err="1">
                <a:solidFill>
                  <a:schemeClr val="tx1"/>
                </a:solidFill>
              </a:rPr>
              <a:t>p</a:t>
            </a:r>
            <a:r>
              <a:rPr lang="pl-PL" b="1" i="0" dirty="0" err="1">
                <a:solidFill>
                  <a:schemeClr val="tx1"/>
                </a:solidFill>
              </a:rPr>
              <a:t>rzyg</a:t>
            </a:r>
            <a:r>
              <a:rPr lang="pl-PL" b="1" i="0" dirty="0">
                <a:solidFill>
                  <a:schemeClr val="tx1"/>
                </a:solidFill>
              </a:rPr>
              <a:t>. Wojciech Łukaszewski</a:t>
            </a:r>
          </a:p>
          <a:p>
            <a:pPr marL="0" indent="0" algn="r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0" y="176645"/>
            <a:ext cx="1287359" cy="15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09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Sfinansowanie korzystania z pływalni    w Chorzelach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styczniu 2017 r. ustalono kwotę pomocy Powiatowi Przasnyskiemu              w wysokości </a:t>
            </a:r>
            <a:r>
              <a:rPr lang="pl-PL" b="1" u="sng" dirty="0"/>
              <a:t>21 120,00 zł</a:t>
            </a:r>
            <a:r>
              <a:rPr lang="pl-PL" dirty="0"/>
              <a:t>, przeznaczoną do sfinansowanie korzystania           z pływalni w Chorzelach przez uczniów z terenu gminy Jednorożec</a:t>
            </a:r>
          </a:p>
        </p:txBody>
      </p:sp>
      <p:pic>
        <p:nvPicPr>
          <p:cNvPr id="2050" name="Picture 2" descr="Znalezione obrazy dla zapytania pływalnia chorz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4" y="3285511"/>
            <a:ext cx="5642552" cy="28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pływalnia chorze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06" y="3285511"/>
            <a:ext cx="3886463" cy="222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6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A64B86-564F-47FE-80C3-7B136770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54E4174-5768-4512-8C93-CB277588E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771" y="15874"/>
            <a:ext cx="6190721" cy="464304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9B8AED-03F8-4442-B9AF-6E7B58DCB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958"/>
            <a:ext cx="6190723" cy="4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64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Otrzymano dofinansowanie na realizację dodatkowych zajęć z wychowania fizycznego (2 godz. tygodniowo) dla 3 szkół podstawowych i gimnazjum w Jednorożcu z Unii Związków Sportowych Warszawy i Mazowsza.</a:t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1026" name="Picture 2" descr="Znalezione obrazy dla zapytania Unii Związków Sportowych Warszawy i Mazowsza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77" y="3188854"/>
            <a:ext cx="26670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ministerstwo sportu i turystyki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4" y="2890976"/>
            <a:ext cx="4819361" cy="16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017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Opieka stomatologiczna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64382" y="2160590"/>
            <a:ext cx="3312036" cy="3284245"/>
          </a:xfrm>
        </p:spPr>
        <p:txBody>
          <a:bodyPr>
            <a:normAutofit/>
          </a:bodyPr>
          <a:lstStyle/>
          <a:p>
            <a:r>
              <a:rPr lang="pl-PL" dirty="0"/>
              <a:t>W 2017 r. przeznaczono kwotę </a:t>
            </a:r>
            <a:r>
              <a:rPr lang="pl-PL" b="1" u="sng" dirty="0"/>
              <a:t>25 000,00 zł </a:t>
            </a:r>
            <a:r>
              <a:rPr lang="pl-PL" dirty="0"/>
              <a:t>na usługi stomatologiczne dla uczniów placówek oświatowych z terenu gminy Jednorożec.</a:t>
            </a:r>
          </a:p>
        </p:txBody>
      </p:sp>
      <p:pic>
        <p:nvPicPr>
          <p:cNvPr id="3074" name="Picture 2" descr="Znalezione obrazy dla zapytania opieka stomatologiczna dzie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0" y="1670130"/>
            <a:ext cx="5268480" cy="389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2175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Przyznano stypendia o charakterze motywacyjnych 37 uczniom zamieszkałym na terenie gminy Jednorożec na łączną kwotę </a:t>
            </a:r>
            <a:r>
              <a:rPr lang="pl-PL" sz="2400" b="1" dirty="0"/>
              <a:t>18 500, 00 zł.</a:t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2050" name="Picture 2" descr="Znalezione obrazy dla zapytania stypendia motywacyj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54" y="2119746"/>
            <a:ext cx="6359236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437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Dowożenie uczniów do szkół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2017 r. przeznaczono kwotę </a:t>
            </a:r>
            <a:r>
              <a:rPr lang="pl-PL" b="1" u="sng" dirty="0"/>
              <a:t>457 684,21 zł </a:t>
            </a:r>
            <a:r>
              <a:rPr lang="pl-PL" dirty="0"/>
              <a:t>na dowożenie uczniów do placówek oświatowych w Jednorożcu i do budynków szkolnych w Parciakach i Żelaznej Rządowej, a także w Olszewce. </a:t>
            </a:r>
          </a:p>
        </p:txBody>
      </p:sp>
      <p:pic>
        <p:nvPicPr>
          <p:cNvPr id="4098" name="Picture 2" descr="Znalezione obrazy dla zapytania dowożenie uczniów do szkół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3" y="3126713"/>
            <a:ext cx="2743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357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Fundusz zdrowotny nauczycieli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85164" y="2160591"/>
            <a:ext cx="3291254" cy="1933428"/>
          </a:xfrm>
        </p:spPr>
        <p:txBody>
          <a:bodyPr/>
          <a:lstStyle/>
          <a:p>
            <a:r>
              <a:rPr lang="pl-PL" dirty="0"/>
              <a:t>W 2017 r. na pomoc zdrowotną nauczycieli przeznaczono kwotę        w wysokości </a:t>
            </a:r>
            <a:r>
              <a:rPr lang="pl-PL" b="1" u="sng" dirty="0"/>
              <a:t>5 200,00 zł</a:t>
            </a:r>
            <a:r>
              <a:rPr lang="pl-PL" dirty="0"/>
              <a:t>.</a:t>
            </a:r>
          </a:p>
        </p:txBody>
      </p:sp>
      <p:pic>
        <p:nvPicPr>
          <p:cNvPr id="5122" name="Picture 2" descr="Znalezione obrazy dla zapytania fundusz zdrowotny dla nauczycie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1" y="1930400"/>
            <a:ext cx="5216525" cy="32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5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Doskonalenie zawodowe nauczycieli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2017 r. opracowano plan doskonalenia zawodowego nauczycieli szkół z terenu gminy Jednorożec. Przeznaczono na ten cel kwotę </a:t>
            </a:r>
            <a:r>
              <a:rPr lang="pl-PL" b="1" u="sng" dirty="0"/>
              <a:t>13 187,16 zł. </a:t>
            </a:r>
          </a:p>
        </p:txBody>
      </p:sp>
      <p:pic>
        <p:nvPicPr>
          <p:cNvPr id="1026" name="Picture 2" descr="Znalezione obrazy dla zapytania doskonalenie nauczycie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79" y="3065318"/>
            <a:ext cx="5672844" cy="34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93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Prostokąt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90C226"/>
                </a:solidFill>
              </a:rPr>
              <a:t>Dotacja celowa na wyposażenie szkół w podręczniki, materiały</a:t>
            </a:r>
            <a:br>
              <a:rPr lang="pl-PL" dirty="0">
                <a:solidFill>
                  <a:srgbClr val="90C226"/>
                </a:solidFill>
              </a:rPr>
            </a:br>
            <a:r>
              <a:rPr lang="pl-PL" dirty="0">
                <a:solidFill>
                  <a:srgbClr val="90C226"/>
                </a:solidFill>
              </a:rPr>
              <a:t>edukacyjne i materiały ćwiczeniowe</a:t>
            </a:r>
            <a:endParaRPr lang="pl-PL" dirty="0"/>
          </a:p>
        </p:txBody>
      </p:sp>
      <p:sp>
        <p:nvSpPr>
          <p:cNvPr id="92164" name="Prostokąt 4"/>
          <p:cNvSpPr>
            <a:spLocks noGrp="1" noChangeArrowheads="1"/>
          </p:cNvSpPr>
          <p:nvPr>
            <p:ph sz="half" idx="1"/>
          </p:nvPr>
        </p:nvSpPr>
        <p:spPr>
          <a:xfrm>
            <a:off x="4680435" y="2513880"/>
            <a:ext cx="5444837" cy="2806266"/>
          </a:xfrm>
        </p:spPr>
        <p:txBody>
          <a:bodyPr>
            <a:noAutofit/>
          </a:bodyPr>
          <a:lstStyle/>
          <a:p>
            <a:pPr marL="342900" indent="-342900" algn="l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</a:pPr>
            <a:r>
              <a:rPr lang="pl-PL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W 2017 r. przekazano dotację na realizację programu rządowego w sprawie wyposażenia szkół w podręczniki, materiały edukacyjne i materiały ćwiczeniowe na łączną kwotę       </a:t>
            </a:r>
            <a:r>
              <a:rPr lang="pl-PL" b="1" u="sng" dirty="0">
                <a:latin typeface="Trebuchet MS"/>
              </a:rPr>
              <a:t>100</a:t>
            </a:r>
            <a:r>
              <a:rPr lang="pl-PL" b="1" i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 748,75 zł.</a:t>
            </a:r>
          </a:p>
        </p:txBody>
      </p:sp>
      <p:pic>
        <p:nvPicPr>
          <p:cNvPr id="1028" name="Picture 4" descr="Znalezione obrazy dla zapytania podręczn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5" y="2618508"/>
            <a:ext cx="4086050" cy="40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101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85145"/>
          </a:xfrm>
        </p:spPr>
        <p:txBody>
          <a:bodyPr>
            <a:normAutofit/>
          </a:bodyPr>
          <a:lstStyle/>
          <a:p>
            <a:r>
              <a:rPr lang="pl-PL" sz="2800" b="1" i="1" dirty="0"/>
              <a:t>Wyniki sprawdzianu gimnazjalistów w 2017 r.</a:t>
            </a:r>
            <a:endParaRPr lang="pl-PL" sz="2800" dirty="0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/>
          </p:nvPr>
        </p:nvGraphicFramePr>
        <p:xfrm>
          <a:off x="1917513" y="1506683"/>
          <a:ext cx="8525351" cy="2992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3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9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9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8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9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98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89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4049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000" kern="50" dirty="0">
                          <a:effectLst/>
                        </a:rPr>
                        <a:t>  Szkoła</a:t>
                      </a:r>
                      <a:endParaRPr lang="pl-PL" sz="1200" kern="5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Średnie liczby punktów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2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GH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GMP</a:t>
                      </a:r>
                      <a:endParaRPr lang="pl-PL" sz="1200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 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Język obcy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0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GH-P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GH-H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GM-M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GM-P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GA-P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GA-R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GN-P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GR-P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GR-R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Publiczne Gimnazjum im. Św. Stanisława Kostki  w Jednorożcu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65,7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48,3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36,6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44,2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51,1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28,6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47,2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50,2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37,0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Średnia powiatowa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65,1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53,5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41,9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47,8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57,4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35,7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45,3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>
                          <a:effectLst/>
                        </a:rPr>
                        <a:t>57,2</a:t>
                      </a:r>
                      <a:endParaRPr lang="pl-PL" sz="1200" kern="5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kern="50" dirty="0">
                          <a:effectLst/>
                        </a:rPr>
                        <a:t>30,8</a:t>
                      </a:r>
                      <a:endParaRPr lang="pl-PL" sz="1200" kern="5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1917513" y="5143500"/>
            <a:ext cx="9206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/>
              <a:t>GH- część humanistyczna               GMP- część matematyczno-przyrodnicza              Część z języka obcego</a:t>
            </a:r>
            <a:endParaRPr lang="pl-PL" sz="1200" dirty="0"/>
          </a:p>
          <a:p>
            <a:r>
              <a:rPr lang="pl-PL" sz="1200" i="1" dirty="0"/>
              <a:t>GH-P - język polski                    GM-M - matematyka GA- j. angielski, GN - j. niemiecki, GR - j. rosyjski, GH-H - historia i WOS      GM-P - przedmioty przyrodnicze   P - poziom podstawowy, R - poziom rozszerzony</a:t>
            </a:r>
            <a:endParaRPr lang="pl-PL" sz="1200" dirty="0"/>
          </a:p>
          <a:p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1917513" y="4499263"/>
            <a:ext cx="4380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i="1" kern="1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Źródło: Okręgowa Komisja Egzaminacyjna w Warszawie</a:t>
            </a:r>
            <a:endParaRPr lang="pl-PL" sz="1400" kern="1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89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Prostokąt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457200">
              <a:spcBef>
                <a:spcPct val="0"/>
              </a:spcBef>
              <a:buNone/>
            </a:pPr>
            <a:r>
              <a:rPr lang="pl-PL" dirty="0">
                <a:solidFill>
                  <a:srgbClr val="90C226"/>
                </a:solidFill>
                <a:latin typeface="Trebuchet MS"/>
              </a:rPr>
              <a:t>D</a:t>
            </a:r>
            <a:r>
              <a:rPr lang="pl-PL" sz="3600" b="0" i="0" dirty="0">
                <a:solidFill>
                  <a:srgbClr val="90C226"/>
                </a:solidFill>
                <a:latin typeface="Trebuchet MS"/>
              </a:rPr>
              <a:t>yrektor Zespołu Placówek Oświatowych w Jednorożcu</a:t>
            </a:r>
            <a:endParaRPr lang="pl-PL" dirty="0"/>
          </a:p>
        </p:txBody>
      </p:sp>
      <p:sp>
        <p:nvSpPr>
          <p:cNvPr id="97283" name="Prostokąt 3"/>
          <p:cNvSpPr>
            <a:spLocks noGrp="1" noChangeArrowheads="1"/>
          </p:cNvSpPr>
          <p:nvPr>
            <p:ph idx="1"/>
          </p:nvPr>
        </p:nvSpPr>
        <p:spPr>
          <a:xfrm>
            <a:off x="2589212" y="2133600"/>
            <a:ext cx="8915400" cy="869373"/>
          </a:xfrm>
        </p:spPr>
        <p:txBody>
          <a:bodyPr/>
          <a:lstStyle/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dirty="0"/>
              <a:t>1 września 2017 r. – powierzono panu Edwardowi Orłowskiemu pełnienie funkcji dyrektora Zespołu Placówek Oświatowych w Jednorożcu.</a:t>
            </a:r>
          </a:p>
        </p:txBody>
      </p:sp>
      <p:pic>
        <p:nvPicPr>
          <p:cNvPr id="4098" name="Picture 2" descr="Znalezione obrazy dla zapytania orłowski edward zpo jednoroż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1" y="3319173"/>
            <a:ext cx="3608171" cy="239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476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Prostokąt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457200">
              <a:spcBef>
                <a:spcPct val="0"/>
              </a:spcBef>
              <a:buNone/>
            </a:pPr>
            <a:r>
              <a:rPr lang="pl-PL" sz="3600" b="0" i="0" dirty="0">
                <a:solidFill>
                  <a:srgbClr val="90C226"/>
                </a:solidFill>
                <a:latin typeface="Trebuchet MS"/>
              </a:rPr>
              <a:t>Punkty przedszkolne</a:t>
            </a:r>
            <a:endParaRPr lang="pl-PL" dirty="0"/>
          </a:p>
        </p:txBody>
      </p:sp>
      <p:sp>
        <p:nvSpPr>
          <p:cNvPr id="100355" name="Prostokąt 3"/>
          <p:cNvSpPr>
            <a:spLocks noGrp="1" noChangeArrowheads="1"/>
          </p:cNvSpPr>
          <p:nvPr>
            <p:ph idx="1"/>
          </p:nvPr>
        </p:nvSpPr>
        <p:spPr>
          <a:xfrm>
            <a:off x="788858" y="1747549"/>
            <a:ext cx="8487559" cy="2951737"/>
          </a:xfrm>
        </p:spPr>
        <p:txBody>
          <a:bodyPr/>
          <a:lstStyle/>
          <a:p>
            <a:pPr marL="0" indent="0">
              <a:buClr>
                <a:srgbClr val="90C226"/>
              </a:buClr>
              <a:buNone/>
            </a:pPr>
            <a:r>
              <a:rPr lang="pl-PL" dirty="0"/>
              <a:t>Rozpoczęcie funkcjonowania 5 niepublicznych punktów przedszkolnych prowadzonych przez Związek Stowarzyszeń “</a:t>
            </a:r>
            <a:r>
              <a:rPr lang="pl-PL" dirty="0" err="1"/>
              <a:t>Kurpsie</a:t>
            </a:r>
            <a:r>
              <a:rPr lang="pl-PL" dirty="0"/>
              <a:t> Razem” z Myszyńca: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dirty="0"/>
              <a:t>„Śpiewające brzdące” w Lipie 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dirty="0"/>
              <a:t>„Kasztanowy ludek” w Olszewce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dirty="0"/>
              <a:t>„Czterolistna koniczyna” w Parciakach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dirty="0"/>
              <a:t>„Zaczarowany ołówek” w Ulatowie-Pogorzeli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dirty="0"/>
              <a:t>„Słoneczny domek” w Żelaznej Rządowej</a:t>
            </a:r>
          </a:p>
        </p:txBody>
      </p:sp>
      <p:pic>
        <p:nvPicPr>
          <p:cNvPr id="2050" name="Picture 2" descr="Znalezione obrazy dla zapytania kurpsie raz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393" y="230483"/>
            <a:ext cx="2359025" cy="15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przedszkolabezgranic.eu/images/phocagallery/Rok_szkolny_2015_2016/2016/Kwiecien/thumbs/phoca_thumb_l_myszyniec_stary_kwiecien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97" y="2870988"/>
            <a:ext cx="2643620" cy="35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58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48560" y="225099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accent2"/>
                </a:solidFill>
              </a:rPr>
              <a:t>Budowa linii elektroenergetycznej </a:t>
            </a:r>
            <a:r>
              <a:rPr lang="pl-PL" sz="3200" dirty="0" err="1">
                <a:solidFill>
                  <a:schemeClr val="accent2"/>
                </a:solidFill>
              </a:rPr>
              <a:t>nM</a:t>
            </a:r>
            <a:r>
              <a:rPr lang="pl-PL" sz="3200" dirty="0">
                <a:solidFill>
                  <a:schemeClr val="accent2"/>
                </a:solidFill>
              </a:rPr>
              <a:t> 0,4 </a:t>
            </a:r>
            <a:r>
              <a:rPr lang="pl-PL" sz="3200" dirty="0" err="1">
                <a:solidFill>
                  <a:schemeClr val="accent2"/>
                </a:solidFill>
              </a:rPr>
              <a:t>kV</a:t>
            </a:r>
            <a:r>
              <a:rPr lang="pl-PL" sz="3200" dirty="0">
                <a:solidFill>
                  <a:schemeClr val="accent2"/>
                </a:solidFill>
              </a:rPr>
              <a:t> oświetlenia ulicznego wraz ze słupami i oprawami ulicznymi w miejscowości Jednorożec (ul. Osiedlowa, Klubowa, Rataja)- koszt 75500 zł brutto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84BB690-1737-4FD4-BCEF-491607F50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9" y="3013364"/>
            <a:ext cx="5126173" cy="3844636"/>
          </a:xfr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5056F9C-5912-4EB8-A3D5-9ABC74A70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7" y="3013363"/>
            <a:ext cx="5126184" cy="38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36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Prostokąt 2"/>
          <p:cNvSpPr>
            <a:spLocks noGrp="1" noChangeArrowheads="1"/>
          </p:cNvSpPr>
          <p:nvPr>
            <p:ph type="title"/>
          </p:nvPr>
        </p:nvSpPr>
        <p:spPr>
          <a:xfrm>
            <a:off x="1384093" y="342922"/>
            <a:ext cx="8598907" cy="1320800"/>
          </a:xfrm>
        </p:spPr>
        <p:txBody>
          <a:bodyPr/>
          <a:lstStyle/>
          <a:p>
            <a:pPr algn="l" defTabSz="457200">
              <a:spcBef>
                <a:spcPct val="0"/>
              </a:spcBef>
              <a:buNone/>
            </a:pPr>
            <a:r>
              <a:rPr lang="pl-PL" sz="3600" b="0" i="0" dirty="0">
                <a:solidFill>
                  <a:srgbClr val="90C226"/>
                </a:solidFill>
                <a:latin typeface="Trebuchet MS"/>
              </a:rPr>
              <a:t>Dotacje dla Punktów Przedszkolnych </a:t>
            </a:r>
            <a:endParaRPr lang="pl-PL" dirty="0"/>
          </a:p>
        </p:txBody>
      </p:sp>
      <p:sp>
        <p:nvSpPr>
          <p:cNvPr id="103427" name="Prostokąt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algn="l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</a:pPr>
            <a:r>
              <a:rPr lang="pl-PL" sz="1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W okresie styczeń-czerwiec i </a:t>
            </a:r>
            <a:r>
              <a:rPr lang="pl-PL" dirty="0">
                <a:latin typeface="Trebuchet MS"/>
              </a:rPr>
              <a:t>wrzesień</a:t>
            </a:r>
            <a:r>
              <a:rPr lang="pl-PL" sz="1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-grudzień 2017 r. przekazano dotację na funkcjonowanie 5 Punktów Przedszkolnych prowadzonych przez Związek Stowarzyszeń „</a:t>
            </a:r>
            <a:r>
              <a:rPr lang="pl-PL" sz="18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Kurpsie</a:t>
            </a:r>
            <a:r>
              <a:rPr lang="pl-PL" sz="1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 Razem” z Myszyńca oraz Niepubliczne Przedszkole „Kraina Smerfów” w Stegnie łączną kwotę </a:t>
            </a:r>
            <a:r>
              <a:rPr lang="pl-PL" sz="1800" b="1" i="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251 668, 81 zł.</a:t>
            </a:r>
          </a:p>
        </p:txBody>
      </p:sp>
      <p:pic>
        <p:nvPicPr>
          <p:cNvPr id="4" name="Picture 2" descr="Znalezione obrazy dla zapytania kurpsie raz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394156"/>
            <a:ext cx="2359025" cy="151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000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Zwrot kosztów dotacji dla niepublicznych przedszkoli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2017 r. przeznaczono kwotę </a:t>
            </a:r>
            <a:r>
              <a:rPr lang="pl-PL" b="1" u="sng" dirty="0"/>
              <a:t>31 891,42 zł</a:t>
            </a:r>
            <a:r>
              <a:rPr lang="pl-PL" dirty="0"/>
              <a:t>, stanowiącą refundację kosztów za uczęszczanie dzieci z terenu gminy Jednorożec do niepublicznych przedszkoli w Przasnyszu.</a:t>
            </a:r>
          </a:p>
        </p:txBody>
      </p:sp>
      <p:pic>
        <p:nvPicPr>
          <p:cNvPr id="6146" name="Picture 2" descr="Znalezione obrazy dla zapytania niepubliczne przedszk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39" y="3137621"/>
            <a:ext cx="57150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409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Prostokąt 2"/>
          <p:cNvSpPr>
            <a:spLocks noGrp="1" noChangeArrowheads="1"/>
          </p:cNvSpPr>
          <p:nvPr>
            <p:ph type="title"/>
          </p:nvPr>
        </p:nvSpPr>
        <p:spPr>
          <a:xfrm>
            <a:off x="563210" y="609600"/>
            <a:ext cx="9006816" cy="1320800"/>
          </a:xfrm>
        </p:spPr>
        <p:txBody>
          <a:bodyPr/>
          <a:lstStyle/>
          <a:p>
            <a:r>
              <a:rPr lang="pl-PL" i="1" dirty="0"/>
              <a:t>Narodowy Program Rozwoju Czytelnictwa”</a:t>
            </a:r>
            <a:r>
              <a:rPr lang="pl-PL" dirty="0"/>
              <a:t> – </a:t>
            </a:r>
            <a:r>
              <a:rPr lang="pl-PL" i="1" dirty="0"/>
              <a:t>Priorytet 3</a:t>
            </a:r>
            <a:endParaRPr lang="pl-PL" dirty="0"/>
          </a:p>
        </p:txBody>
      </p:sp>
      <p:sp>
        <p:nvSpPr>
          <p:cNvPr id="101379" name="Prostokąt 3"/>
          <p:cNvSpPr>
            <a:spLocks noGrp="1" noChangeArrowheads="1"/>
          </p:cNvSpPr>
          <p:nvPr>
            <p:ph idx="1"/>
          </p:nvPr>
        </p:nvSpPr>
        <p:spPr>
          <a:xfrm>
            <a:off x="677511" y="2160590"/>
            <a:ext cx="8598907" cy="1372319"/>
          </a:xfrm>
        </p:spPr>
        <p:txBody>
          <a:bodyPr/>
          <a:lstStyle/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sz="1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W 2017 r. podpisano umowę o dofinansowanie zakupu książek do bibliotek szkolnych </a:t>
            </a:r>
            <a:r>
              <a:rPr lang="pl-PL" dirty="0"/>
              <a:t>w ramach programu wieloletniego - </a:t>
            </a:r>
            <a:r>
              <a:rPr lang="pl-PL" i="1" dirty="0"/>
              <a:t>„Narodowy Program Rozwoju Czytelnictwa”</a:t>
            </a:r>
            <a:r>
              <a:rPr lang="pl-PL" dirty="0"/>
              <a:t> – </a:t>
            </a:r>
            <a:r>
              <a:rPr lang="pl-PL" i="1" dirty="0"/>
              <a:t>Priorytet 3. 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r>
              <a:rPr lang="pl-PL" i="1" dirty="0"/>
              <a:t>Wartość otrzymanej kwoty - </a:t>
            </a:r>
            <a:r>
              <a:rPr lang="pl-PL" b="1" dirty="0"/>
              <a:t>31 440,00 zł</a:t>
            </a:r>
          </a:p>
          <a:p>
            <a:pPr>
              <a:buClr>
                <a:srgbClr val="90C226"/>
              </a:buClr>
              <a:buFont typeface="Wingdings 3"/>
              <a:buChar char=""/>
            </a:pPr>
            <a:endParaRPr lang="pl-PL" b="1" dirty="0"/>
          </a:p>
        </p:txBody>
      </p:sp>
      <p:pic>
        <p:nvPicPr>
          <p:cNvPr id="1028" name="Picture 4" descr="Znalezione obrazy dla zapytania narodowy program rozwoju czytelnict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4" y="3763099"/>
            <a:ext cx="8583428" cy="24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714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Prostokąt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457200">
              <a:spcBef>
                <a:spcPct val="0"/>
              </a:spcBef>
              <a:buNone/>
            </a:pPr>
            <a:r>
              <a:rPr lang="pl-PL" sz="3600" b="0" i="0" dirty="0">
                <a:solidFill>
                  <a:srgbClr val="90C226"/>
                </a:solidFill>
                <a:latin typeface="Trebuchet MS"/>
              </a:rPr>
              <a:t>Dofinansowanie kosztów dokształcania młodocianych pracowników</a:t>
            </a:r>
            <a:endParaRPr lang="pl-PL" dirty="0"/>
          </a:p>
        </p:txBody>
      </p:sp>
      <p:sp>
        <p:nvSpPr>
          <p:cNvPr id="104451" name="Prostokąt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90C226"/>
              </a:buClr>
              <a:buSzPct val="80000"/>
              <a:buFont typeface="Wingdings 3"/>
              <a:buChar char=""/>
            </a:pPr>
            <a:r>
              <a:rPr lang="pl-PL" sz="1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W 2017 r. dofinansowano koszty dokształcania młodocianych pracowników dwóm podmiotom prowadzącym </a:t>
            </a:r>
            <a:r>
              <a:rPr lang="pl-PL" dirty="0">
                <a:latin typeface="Trebuchet MS"/>
              </a:rPr>
              <a:t>kształcenie młodocianych pracowników </a:t>
            </a:r>
            <a:r>
              <a:rPr lang="pl-PL" sz="1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na kwotę       </a:t>
            </a:r>
            <a:r>
              <a:rPr lang="pl-PL" b="1" dirty="0"/>
              <a:t>16 117,10 </a:t>
            </a:r>
            <a:r>
              <a:rPr lang="pl-PL" sz="18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</a:rPr>
              <a:t>zł.</a:t>
            </a:r>
          </a:p>
        </p:txBody>
      </p:sp>
      <p:pic>
        <p:nvPicPr>
          <p:cNvPr id="2050" name="Picture 2" descr="Znalezione obrazy dla zapytania młodociani pracownicy dofinansowanie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8" y="3779837"/>
            <a:ext cx="42862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26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Wdrażanie zmodernizowanego     Systemu Informacji Oświatowej</a:t>
            </a:r>
          </a:p>
        </p:txBody>
      </p:sp>
      <p:pic>
        <p:nvPicPr>
          <p:cNvPr id="7170" name="Picture 2" descr="Znalezione obrazy dla zapytania system informacji oświatowej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30" y="3348325"/>
            <a:ext cx="24098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77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Prostokąt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defTabSz="457200">
              <a:spcBef>
                <a:spcPct val="0"/>
              </a:spcBef>
              <a:buNone/>
            </a:pPr>
            <a:r>
              <a:rPr lang="pl-PL" sz="3600" b="0" i="0" dirty="0">
                <a:solidFill>
                  <a:srgbClr val="90C226"/>
                </a:solidFill>
                <a:latin typeface="Trebuchet MS"/>
              </a:rPr>
              <a:t>Nowa sieć szkół w gminie Jednorożec</a:t>
            </a:r>
            <a:endParaRPr lang="pl-PL" dirty="0"/>
          </a:p>
        </p:txBody>
      </p:sp>
      <p:pic>
        <p:nvPicPr>
          <p:cNvPr id="1026" name="Picture 2" descr="Znalezione obrazy dla zapytania olszewka szkoł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6" y="1733839"/>
            <a:ext cx="2438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nalezione obrazy dla zapytania szkoła w parciaka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86" y="1733840"/>
            <a:ext cx="294044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nalezione obrazy dla zapytania szkoła w parciak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37" y="1733839"/>
            <a:ext cx="242617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66556" y="9153938"/>
            <a:ext cx="2774522" cy="95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036" name="Picture 12" descr="Znalezione obrazy dla zapytania szkoła w li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6" y="3968807"/>
            <a:ext cx="3668279" cy="19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64" y="3968807"/>
            <a:ext cx="3587753" cy="26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928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65CF7-A2E1-4F9F-BFEB-05D761428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529" y="2671763"/>
            <a:ext cx="8915399" cy="1620709"/>
          </a:xfrm>
        </p:spPr>
        <p:txBody>
          <a:bodyPr>
            <a:noAutofit/>
          </a:bodyPr>
          <a:lstStyle/>
          <a:p>
            <a:pPr algn="ctr"/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br>
              <a:rPr lang="pl-PL" b="1" dirty="0">
                <a:latin typeface="Garamond" pitchFamily="18" charset="0"/>
              </a:rPr>
            </a:br>
            <a:r>
              <a:rPr lang="pl-PL" b="1" dirty="0">
                <a:latin typeface="Garamond" pitchFamily="18" charset="0"/>
              </a:rPr>
              <a:t>                                             DZIAŁALNOŚĆ GMINNEJ BIBLIOTEKI PUBLICZNEJ                             w JEDNOROŻCU </a:t>
            </a:r>
            <a:br>
              <a:rPr lang="pl-PL" b="1" dirty="0">
                <a:latin typeface="Garamond" pitchFamily="18" charset="0"/>
              </a:rPr>
            </a:br>
            <a:r>
              <a:rPr lang="pl-PL" b="1" dirty="0">
                <a:latin typeface="Garamond" pitchFamily="18" charset="0"/>
              </a:rPr>
              <a:t>w 2017 ROKU</a:t>
            </a:r>
            <a:endParaRPr lang="pl-PL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976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48B3B-CB44-494E-B9C8-AB150FB47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Jasełka Bożonarodzeniowe w Świetlicy Wiejskiej w Ulatowo-Pogorzeli 14.01.2017r. przedstawienie pt. „1:0 Dla nieba” </a:t>
            </a:r>
          </a:p>
        </p:txBody>
      </p:sp>
      <p:pic>
        <p:nvPicPr>
          <p:cNvPr id="4" name="Symbol zastępczy zawartości 3" descr="Jasełka Ul.Pogorzel-I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6764" y="2339397"/>
            <a:ext cx="5943601" cy="3956210"/>
          </a:xfrm>
        </p:spPr>
      </p:pic>
    </p:spTree>
    <p:extLst>
      <p:ext uri="{BB962C8B-B14F-4D97-AF65-F5344CB8AC3E}">
        <p14:creationId xmlns:p14="http://schemas.microsoft.com/office/powerpoint/2010/main" val="2990032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68582" y="235526"/>
            <a:ext cx="9537266" cy="6220691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pl-PL" sz="2400" dirty="0"/>
              <a:t>    Pozyskanie przez GBP dotacji w wysokości 8.500,00zł (osiem tysięcy pięćset złotych zero groszy) z Polsko-Amerykańskiej Fundacji Wolności w ramach programu „Równać Szanse” na realizację projektu pt. „Młodzieżowe rozgrywki </a:t>
            </a:r>
            <a:r>
              <a:rPr lang="pl-PL" sz="2400" dirty="0" err="1"/>
              <a:t>dramatowe</a:t>
            </a:r>
            <a:r>
              <a:rPr lang="pl-PL" sz="2400" dirty="0"/>
              <a:t>” wdrażanego w okresie od 12.01.2017r. do 31.08.2017r.                        </a:t>
            </a:r>
            <a:br>
              <a:rPr lang="pl-PL" sz="2400" dirty="0"/>
            </a:br>
            <a:r>
              <a:rPr lang="pl-PL" sz="2400" dirty="0"/>
              <a:t> W ramach projektu powstało Młodzieżowe Koło Teatralne „Improwizacja”  </a:t>
            </a:r>
          </a:p>
          <a:p>
            <a:pPr lvl="0"/>
            <a:endParaRPr lang="pl-PL" sz="2100" dirty="0"/>
          </a:p>
          <a:p>
            <a:pPr lvl="0"/>
            <a:endParaRPr lang="pl-PL" sz="2100" dirty="0"/>
          </a:p>
          <a:p>
            <a:pPr lvl="0"/>
            <a:br>
              <a:rPr lang="pl-PL" sz="2100" dirty="0"/>
            </a:br>
            <a:endParaRPr lang="pl-PL" sz="2100" dirty="0"/>
          </a:p>
          <a:p>
            <a:endParaRPr lang="pl-PL" dirty="0"/>
          </a:p>
        </p:txBody>
      </p:sp>
      <p:pic>
        <p:nvPicPr>
          <p:cNvPr id="4" name="Symbol zastępczy zawartości 3" descr="17553591_1363046427092387_819507132396875083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4946" y="2992581"/>
            <a:ext cx="5717552" cy="3418620"/>
          </a:xfrm>
          <a:prstGeom prst="rect">
            <a:avLst/>
          </a:prstGeom>
        </p:spPr>
      </p:pic>
      <p:pic>
        <p:nvPicPr>
          <p:cNvPr id="5" name="Symbol zastępczy zawartości 5" descr="18222399_1394600277270335_3823811730797204997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921" y="2834697"/>
            <a:ext cx="3081193" cy="308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900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399309" y="207818"/>
            <a:ext cx="10307782" cy="37776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dirty="0"/>
              <a:t>    </a:t>
            </a:r>
            <a:r>
              <a:rPr lang="pl-PL" sz="2400" dirty="0"/>
              <a:t>Owocem pracy GBP i zaangażowania młodzieży z Koła „Improwizacja” są poniżej wymienione i zrealizowane przedsięwzięcia:</a:t>
            </a:r>
            <a:br>
              <a:rPr lang="pl-PL" sz="2400" dirty="0"/>
            </a:br>
            <a:r>
              <a:rPr lang="pl-PL" sz="2400" dirty="0"/>
              <a:t>Montaż słowno-muzyczny pt. „Tyle miłości” luty - marzec2017,</a:t>
            </a:r>
            <a:br>
              <a:rPr lang="pl-PL" sz="2400" dirty="0"/>
            </a:br>
            <a:r>
              <a:rPr lang="pl-PL" sz="2400" dirty="0"/>
              <a:t>Spektakl pt. „Bajkowy kocioł przygód” – maj 2017- skierowany do dzieci   z Przedszkola Samorządowego oraz klas I-III Zespołu Placówek Oświatowych w  Jednorożcu.</a:t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6" name="Symbol zastępczy zawartości 3" descr="teatrrr bajkowy kocio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8712" y="2691823"/>
            <a:ext cx="2833688" cy="3778250"/>
          </a:xfrm>
          <a:prstGeom prst="rect">
            <a:avLst/>
          </a:prstGeom>
        </p:spPr>
      </p:pic>
      <p:pic>
        <p:nvPicPr>
          <p:cNvPr id="7" name="Symbol zastępczy zawartości 3" descr="tyle miłoś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978" y="2844222"/>
            <a:ext cx="6655341" cy="37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2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5725" y="7379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accent2"/>
                </a:solidFill>
              </a:rPr>
              <a:t>Budowa napowietrznej </a:t>
            </a:r>
            <a:r>
              <a:rPr lang="pl-PL" dirty="0" err="1">
                <a:solidFill>
                  <a:schemeClr val="accent2"/>
                </a:solidFill>
              </a:rPr>
              <a:t>lini</a:t>
            </a:r>
            <a:r>
              <a:rPr lang="pl-PL" dirty="0">
                <a:solidFill>
                  <a:schemeClr val="accent2"/>
                </a:solidFill>
              </a:rPr>
              <a:t> oświetlenia ulicznego typu </a:t>
            </a:r>
            <a:r>
              <a:rPr lang="pl-PL" dirty="0" err="1">
                <a:solidFill>
                  <a:schemeClr val="accent2"/>
                </a:solidFill>
              </a:rPr>
              <a:t>AsXSn</a:t>
            </a:r>
            <a:r>
              <a:rPr lang="pl-PL" dirty="0">
                <a:solidFill>
                  <a:schemeClr val="accent2"/>
                </a:solidFill>
              </a:rPr>
              <a:t> 2x25 mm2 wraz z oprawami oświetleniowymi na stanowiskach słupowych w miejscowości Budziska - koszt 33000 zł brutto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63361"/>
            <a:ext cx="5227799" cy="3920849"/>
          </a:xfrm>
        </p:spPr>
      </p:pic>
      <p:pic>
        <p:nvPicPr>
          <p:cNvPr id="6" name="Symbol zastępczy zawartości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97" y="2857638"/>
            <a:ext cx="2940636" cy="39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77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951902" y="207818"/>
            <a:ext cx="9782897" cy="3777622"/>
          </a:xfrm>
        </p:spPr>
        <p:txBody>
          <a:bodyPr/>
          <a:lstStyle/>
          <a:p>
            <a:pPr algn="just">
              <a:buNone/>
            </a:pPr>
            <a:r>
              <a:rPr lang="pl-PL" sz="2400" dirty="0"/>
              <a:t>     Kabaret podczas festynu „Dzień </a:t>
            </a:r>
            <a:r>
              <a:rPr lang="pl-PL" sz="2400" dirty="0" err="1"/>
              <a:t>Jednorożca”-czerwiec</a:t>
            </a:r>
            <a:r>
              <a:rPr lang="pl-PL" sz="2400" dirty="0"/>
              <a:t>,</a:t>
            </a:r>
            <a:br>
              <a:rPr lang="pl-PL" sz="2400" dirty="0"/>
            </a:br>
            <a:r>
              <a:rPr lang="pl-PL" sz="2400" dirty="0"/>
              <a:t>Udział w filmie promocyjnym Gminy Jednorożec-sierpień.</a:t>
            </a:r>
            <a:br>
              <a:rPr lang="pl-PL" sz="2400" dirty="0"/>
            </a:br>
            <a:r>
              <a:rPr lang="pl-PL" sz="2400" dirty="0"/>
              <a:t>Udział w akcji Narodowego czytania- inscenizacja dramatu Stanisława Wyspiańskiego „Wesele”- wrzesień 2017.</a:t>
            </a:r>
            <a:br>
              <a:rPr lang="pl-PL" sz="2400" dirty="0"/>
            </a:br>
            <a:r>
              <a:rPr lang="pl-PL" sz="2400" dirty="0"/>
              <a:t>Występy poprzedzone były wielogodzinnymi </a:t>
            </a:r>
            <a:br>
              <a:rPr lang="pl-PL" sz="2400" dirty="0"/>
            </a:br>
            <a:r>
              <a:rPr lang="pl-PL" sz="2400" dirty="0"/>
              <a:t>warsztatami, próbami, konsultacjami z młodzieżą </a:t>
            </a:r>
            <a:br>
              <a:rPr lang="pl-PL" sz="2400" dirty="0"/>
            </a:br>
            <a:r>
              <a:rPr lang="pl-PL" sz="2400" dirty="0"/>
              <a:t>i koordynatorem z Gminnej Biblioteki Publicznej.</a:t>
            </a:r>
            <a:br>
              <a:rPr lang="pl-PL" dirty="0"/>
            </a:br>
            <a:endParaRPr lang="pl-PL" dirty="0"/>
          </a:p>
          <a:p>
            <a:endParaRPr lang="pl-PL" dirty="0"/>
          </a:p>
        </p:txBody>
      </p:sp>
      <p:pic>
        <p:nvPicPr>
          <p:cNvPr id="8" name="Symbol zastępczy zawartości 5" descr="19424313_1451590908237938_571337558519581372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8582" y="2854036"/>
            <a:ext cx="2581583" cy="4589480"/>
          </a:xfrm>
          <a:prstGeom prst="rect">
            <a:avLst/>
          </a:prstGeom>
        </p:spPr>
      </p:pic>
      <p:pic>
        <p:nvPicPr>
          <p:cNvPr id="9" name="Symbol zastępczy zawartości 7" descr="19575360_1455827211147641_7695868925084506343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5486" y="2881746"/>
            <a:ext cx="671688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89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7.02.2017r. Turniej Wiedzy Pożarniczej „Młodzież zapobiega pożarom” </a:t>
            </a:r>
            <a:br>
              <a:rPr lang="pl-PL" dirty="0"/>
            </a:br>
            <a:r>
              <a:rPr lang="pl-PL" dirty="0"/>
              <a:t> – etap gminny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konkurs pożarnicz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3242" y="2701637"/>
            <a:ext cx="5037667" cy="3778250"/>
          </a:xfrm>
        </p:spPr>
      </p:pic>
      <p:pic>
        <p:nvPicPr>
          <p:cNvPr id="5" name="Symbol zastępczy zawartości 3" descr="ops___wied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344" y="1967346"/>
            <a:ext cx="395284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20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95943" y="485564"/>
            <a:ext cx="8911687" cy="128089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dirty="0"/>
              <a:t>26.02.2017r. XXXVI Przegląd Przebierańców Zapustnych w Jednorożcu- MAZOWIECKIE ZAPUSTY. </a:t>
            </a:r>
          </a:p>
        </p:txBody>
      </p:sp>
      <p:pic>
        <p:nvPicPr>
          <p:cNvPr id="4" name="Symbol zastępczy zawartości 3" descr="mazowieckie zapust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64375" y="2729345"/>
            <a:ext cx="5869078" cy="3906981"/>
          </a:xfrm>
        </p:spPr>
      </p:pic>
      <p:pic>
        <p:nvPicPr>
          <p:cNvPr id="5" name="Symbol zastępczy zawartości 3" descr="mazowieckie zapus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873" y="1993755"/>
            <a:ext cx="4900613" cy="32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47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Luty- bale karnawałowe w Świetlicach Wiejskich w Małowidzu i Żelaznej Rządowej.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 descr="65b202_bale-karnawalowe-dla-dzieci-wesole-imprezy-zywe-maskotki-uslugi-dla-dzieci-zdje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03317" y="2064246"/>
            <a:ext cx="5101447" cy="4409527"/>
          </a:xfrm>
        </p:spPr>
      </p:pic>
      <p:pic>
        <p:nvPicPr>
          <p:cNvPr id="7" name="Symbol zastępczy zawartości 3" descr="King-Leo-and-Princess-Annie-little-einsteins-25715524-1000-7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5433" y="2119746"/>
            <a:ext cx="3823199" cy="2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19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Ferie zimowe z biblioteką- warsztaty plastyczne, kulinarne, mini kino, organizacja wyjazdu do Miejskiego Domu Kultury </a:t>
            </a:r>
            <a:br>
              <a:rPr lang="pl-PL" dirty="0"/>
            </a:br>
            <a:r>
              <a:rPr lang="pl-PL" dirty="0"/>
              <a:t>w Przasnyszu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obraz_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4097" y="2798618"/>
            <a:ext cx="5667375" cy="3778250"/>
          </a:xfrm>
        </p:spPr>
      </p:pic>
      <p:pic>
        <p:nvPicPr>
          <p:cNvPr id="5" name="Symbol zastępczy zawartości 3" descr="001331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076" y="276542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7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Kontrola zbiorów bibliotecznych w oparciu o istniejący inwentarz w GBP w Jednorożcu marzec-kwiecień (SKONTRUM)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10986869_792233527499081_495463091756701259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02113" y="2133600"/>
            <a:ext cx="5689600" cy="3778250"/>
          </a:xfrm>
        </p:spPr>
      </p:pic>
    </p:spTree>
    <p:extLst>
      <p:ext uri="{BB962C8B-B14F-4D97-AF65-F5344CB8AC3E}">
        <p14:creationId xmlns:p14="http://schemas.microsoft.com/office/powerpoint/2010/main" val="5078948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Wielkanocne warsztaty dla dzieci </a:t>
            </a:r>
            <a:br>
              <a:rPr lang="pl-PL" dirty="0"/>
            </a:br>
            <a:r>
              <a:rPr lang="pl-PL" dirty="0"/>
              <a:t>i młodzieży w czytelni GBP w Jednorożcu -kwiecień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warsztaty wielkanoc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08791" y="2133600"/>
            <a:ext cx="5676244" cy="3778250"/>
          </a:xfrm>
        </p:spPr>
      </p:pic>
    </p:spTree>
    <p:extLst>
      <p:ext uri="{BB962C8B-B14F-4D97-AF65-F5344CB8AC3E}">
        <p14:creationId xmlns:p14="http://schemas.microsoft.com/office/powerpoint/2010/main" val="1790453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09798" y="637965"/>
            <a:ext cx="8911687" cy="128089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dirty="0"/>
              <a:t>8 maj – Organizacja spotkania autorskiego uczniów klas I-III  Zespołu Placówek Oświatowych w Jednorożcu z pisarką książek dla dzieci Panią Agnieszką Frączek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spotkanie autorskie z pisark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55788" y="2729345"/>
            <a:ext cx="5037667" cy="3778250"/>
          </a:xfrm>
        </p:spPr>
      </p:pic>
    </p:spTree>
    <p:extLst>
      <p:ext uri="{BB962C8B-B14F-4D97-AF65-F5344CB8AC3E}">
        <p14:creationId xmlns:p14="http://schemas.microsoft.com/office/powerpoint/2010/main" val="10770492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4619" y="624110"/>
            <a:ext cx="1022999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Spotkania z biblioteką- pasowanie na czytelnika Gminnej Biblioteki Publicznej 6 latków z Przedszkola Samorządowego w Jednorożcu </a:t>
            </a:r>
            <a:br>
              <a:rPr lang="pl-PL" dirty="0"/>
            </a:br>
            <a:r>
              <a:rPr lang="pl-PL" dirty="0"/>
              <a:t>(SOWY, KOTKI i BIEDRONKI)-11 maja</a:t>
            </a:r>
          </a:p>
        </p:txBody>
      </p:sp>
      <p:pic>
        <p:nvPicPr>
          <p:cNvPr id="4" name="Symbol zastępczy zawartości 3" descr="pasowanie na czytelnika przedszkolakó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09425" y="2743200"/>
            <a:ext cx="5037667" cy="3778250"/>
          </a:xfrm>
        </p:spPr>
      </p:pic>
    </p:spTree>
    <p:extLst>
      <p:ext uri="{BB962C8B-B14F-4D97-AF65-F5344CB8AC3E}">
        <p14:creationId xmlns:p14="http://schemas.microsoft.com/office/powerpoint/2010/main" val="4829871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6509" y="221673"/>
            <a:ext cx="9648103" cy="1683327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Organizacja Pikniku Ekologicznego w plenerze we współpracy GBP z Nadleśnictwem Przasnysz którego uczestnikami byli uczniowie klas I-III Zespołu Placówek Oświatowych w Jednorożcu (konkursy, gry edukacyjne, zagadki)- 31 maja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piknik ekologicz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9860" y="2729345"/>
            <a:ext cx="4557375" cy="3418031"/>
          </a:xfrm>
        </p:spPr>
      </p:pic>
      <p:pic>
        <p:nvPicPr>
          <p:cNvPr id="5" name="Symbol zastępczy zawartości 3" descr="pikni e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5182" y="3301430"/>
            <a:ext cx="2833688" cy="3251777"/>
          </a:xfrm>
          <a:prstGeom prst="rect">
            <a:avLst/>
          </a:prstGeom>
        </p:spPr>
      </p:pic>
      <p:pic>
        <p:nvPicPr>
          <p:cNvPr id="6" name="Symbol zastępczy zawartości 7" descr="piknik ec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242" y="3477481"/>
            <a:ext cx="5030999" cy="33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6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7E6A06-EB52-4A42-9EFD-F7E04E19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4B192A4-2E10-4698-B4E0-7120D82E7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483213"/>
            <a:ext cx="8229600" cy="6172201"/>
          </a:xfrm>
        </p:spPr>
      </p:pic>
    </p:spTree>
    <p:extLst>
      <p:ext uri="{BB962C8B-B14F-4D97-AF65-F5344CB8AC3E}">
        <p14:creationId xmlns:p14="http://schemas.microsoft.com/office/powerpoint/2010/main" val="19478220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Organizacja imprezy masowej </a:t>
            </a:r>
            <a:br>
              <a:rPr lang="pl-PL" dirty="0"/>
            </a:br>
            <a:r>
              <a:rPr lang="pl-PL" dirty="0"/>
              <a:t>Festyn „Dni Jednorożca 2017”10-11 czerwca</a:t>
            </a:r>
            <a:br>
              <a:rPr lang="pl-PL" dirty="0"/>
            </a:br>
            <a:endParaRPr lang="pl-PL" dirty="0"/>
          </a:p>
        </p:txBody>
      </p:sp>
      <p:pic>
        <p:nvPicPr>
          <p:cNvPr id="10" name="Symbol zastępczy zawartości 9" descr="festyy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6609" y="1939637"/>
            <a:ext cx="5676244" cy="3778250"/>
          </a:xfrm>
        </p:spPr>
      </p:pic>
      <p:pic>
        <p:nvPicPr>
          <p:cNvPr id="11" name="Symbol zastępczy zawartości 5" descr="festtt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0104" y="2826327"/>
            <a:ext cx="567624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80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Organizacja imprezy masowej </a:t>
            </a:r>
            <a:br>
              <a:rPr lang="pl-PL" dirty="0"/>
            </a:br>
            <a:r>
              <a:rPr lang="pl-PL" dirty="0"/>
              <a:t>Festyn „Dni Jednorożca 2017” 10-11czerwca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3" descr="festennn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02036" y="3727274"/>
            <a:ext cx="4703436" cy="3130725"/>
          </a:xfrm>
        </p:spPr>
      </p:pic>
      <p:pic>
        <p:nvPicPr>
          <p:cNvPr id="7" name="Symbol zastępczy zawartości 3" descr="f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154" y="1814946"/>
            <a:ext cx="5286842" cy="3519054"/>
          </a:xfrm>
          <a:prstGeom prst="rect">
            <a:avLst/>
          </a:prstGeom>
        </p:spPr>
      </p:pic>
      <p:pic>
        <p:nvPicPr>
          <p:cNvPr id="5" name="Symbol zastępczy zawartości 3" descr="festynow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39756" y="1625021"/>
            <a:ext cx="3969471" cy="2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883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Współpraca w zakresie realizacji nagrywania filmu promocyjnego dla Gminy Jednorożec-11 czerwca- etap I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nagrywanie filmu z grupą improwizac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28079" y="2133600"/>
            <a:ext cx="5037667" cy="3778250"/>
          </a:xfrm>
        </p:spPr>
      </p:pic>
    </p:spTree>
    <p:extLst>
      <p:ext uri="{BB962C8B-B14F-4D97-AF65-F5344CB8AC3E}">
        <p14:creationId xmlns:p14="http://schemas.microsoft.com/office/powerpoint/2010/main" val="15536541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Projekt i realizacja zamówienia stoiska promocyjnego oraz gadżetów reklamowych dla Gminy Jednorożec- lipiec 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 descr="dożynki mazows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6334" y="2327565"/>
            <a:ext cx="5037667" cy="3778250"/>
          </a:xfrm>
        </p:spPr>
      </p:pic>
      <p:pic>
        <p:nvPicPr>
          <p:cNvPr id="7" name="Symbol zastępczy zawartości 3" descr="poczt%F3w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3527" y="4017817"/>
            <a:ext cx="3449782" cy="2094086"/>
          </a:xfrm>
          <a:prstGeom prst="rect">
            <a:avLst/>
          </a:prstGeom>
        </p:spPr>
      </p:pic>
      <p:pic>
        <p:nvPicPr>
          <p:cNvPr id="8" name="Symbol zastępczy zawartości 5" descr="1003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8524" y="2276187"/>
            <a:ext cx="231997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36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Organizacja półkolonii dla dzieci, program obejmował między innymi zajęcia plastyczne, kulinarne, sportowe, piesze wycieczki, gry planszowe i mini kino-lipiec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 descr="półkolonie z gb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11415" y="2812472"/>
            <a:ext cx="2833688" cy="3778250"/>
          </a:xfrm>
        </p:spPr>
      </p:pic>
    </p:spTree>
    <p:extLst>
      <p:ext uri="{BB962C8B-B14F-4D97-AF65-F5344CB8AC3E}">
        <p14:creationId xmlns:p14="http://schemas.microsoft.com/office/powerpoint/2010/main" val="4169615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Ogłoszenie i rozstrzygnięcie konkursu fotograficznego „Letnie Pejzaże w Gminie </a:t>
            </a:r>
            <a:r>
              <a:rPr lang="pl-PL" dirty="0" err="1"/>
              <a:t>Jednorożec”-sierpień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konkurs f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1505" y="2133600"/>
            <a:ext cx="5687688" cy="3778250"/>
          </a:xfrm>
        </p:spPr>
      </p:pic>
    </p:spTree>
    <p:extLst>
      <p:ext uri="{BB962C8B-B14F-4D97-AF65-F5344CB8AC3E}">
        <p14:creationId xmlns:p14="http://schemas.microsoft.com/office/powerpoint/2010/main" val="21889698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Współpraca w zakresie realizacji nagrywania filmu promocyjnego dla Gminy Jednorożec-czerwiec- etap II- 15 sierpnia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film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26328" y="2973382"/>
            <a:ext cx="4206731" cy="2810096"/>
          </a:xfrm>
        </p:spPr>
      </p:pic>
      <p:pic>
        <p:nvPicPr>
          <p:cNvPr id="5" name="Symbol zastępczy zawartości 3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4768" y="2750993"/>
            <a:ext cx="24384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650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7471" y="4578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Współpraca</a:t>
            </a:r>
            <a:r>
              <a:rPr lang="pl-PL" dirty="0"/>
              <a:t> z organizacjami pozarządowymi</a:t>
            </a:r>
          </a:p>
        </p:txBody>
      </p:sp>
      <p:pic>
        <p:nvPicPr>
          <p:cNvPr id="4" name="Symbol zastępczy zawartości 3" descr="współpraca z organizacjamm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19424" y="997527"/>
            <a:ext cx="3947775" cy="2960831"/>
          </a:xfrm>
        </p:spPr>
      </p:pic>
      <p:pic>
        <p:nvPicPr>
          <p:cNvPr id="5" name="Symbol zastępczy zawartości 3" descr="współpraca z organ Konkurs kulinar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313" y="1911928"/>
            <a:ext cx="5037667" cy="3778250"/>
          </a:xfrm>
          <a:prstGeom prst="rect">
            <a:avLst/>
          </a:prstGeom>
        </p:spPr>
      </p:pic>
      <p:pic>
        <p:nvPicPr>
          <p:cNvPr id="6" name="Symbol zastępczy zawartości 3" descr="koncert chórów współpraca z organizacjam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9881" y="3453116"/>
            <a:ext cx="5115318" cy="34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940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2816" y="277746"/>
            <a:ext cx="8911687" cy="1280890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dirty="0"/>
              <a:t>Dożynki Województwa Mazowieckiego w Sierakowie- przygotowanie i</a:t>
            </a:r>
            <a:r>
              <a:rPr lang="pl-PL" sz="3100" dirty="0"/>
              <a:t> </a:t>
            </a:r>
            <a:r>
              <a:rPr lang="pl-PL" dirty="0"/>
              <a:t>dekoracja stoiska promocyjnego, przygotowanie wieńca dożynkowego, udział w dożynkach</a:t>
            </a:r>
            <a:br>
              <a:rPr lang="pl-PL" dirty="0"/>
            </a:br>
            <a:r>
              <a:rPr lang="pl-PL" dirty="0"/>
              <a:t>- 27 sierpnia</a:t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 descr="dożynkima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4879" y="2899641"/>
            <a:ext cx="5037667" cy="3778250"/>
          </a:xfrm>
        </p:spPr>
      </p:pic>
      <p:pic>
        <p:nvPicPr>
          <p:cNvPr id="5" name="Symbol zastępczy zawartości 3" descr="dożyyyyy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24" y="2466110"/>
            <a:ext cx="503766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2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pl-PL" dirty="0"/>
              <a:t>Udział GBP w Akcji Narodowego Czytania </a:t>
            </a:r>
            <a:br>
              <a:rPr lang="pl-PL" dirty="0"/>
            </a:br>
            <a:r>
              <a:rPr lang="pl-PL" dirty="0"/>
              <a:t>–inscenizacja podczas festynu w Budach Rządowych - 2 września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 descr="narodowe czytanie z improwizacją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8141" y="2590800"/>
            <a:ext cx="6716889" cy="3778250"/>
          </a:xfrm>
        </p:spPr>
      </p:pic>
    </p:spTree>
    <p:extLst>
      <p:ext uri="{BB962C8B-B14F-4D97-AF65-F5344CB8AC3E}">
        <p14:creationId xmlns:p14="http://schemas.microsoft.com/office/powerpoint/2010/main" val="798907135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muga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</TotalTime>
  <Words>2119</Words>
  <Application>Microsoft Office PowerPoint</Application>
  <PresentationFormat>Panoramiczny</PresentationFormat>
  <Paragraphs>171</Paragraphs>
  <Slides>113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113</vt:i4>
      </vt:variant>
    </vt:vector>
  </HeadingPairs>
  <TitlesOfParts>
    <vt:vector size="125" baseType="lpstr">
      <vt:lpstr>Arial Unicode MS</vt:lpstr>
      <vt:lpstr>Arial</vt:lpstr>
      <vt:lpstr>Calibri</vt:lpstr>
      <vt:lpstr>Cambria</vt:lpstr>
      <vt:lpstr>Century Gothic</vt:lpstr>
      <vt:lpstr>Courier New</vt:lpstr>
      <vt:lpstr>Garamond</vt:lpstr>
      <vt:lpstr>Times New Roman</vt:lpstr>
      <vt:lpstr>Trebuchet MS</vt:lpstr>
      <vt:lpstr>Wingdings</vt:lpstr>
      <vt:lpstr>Wingdings 3</vt:lpstr>
      <vt:lpstr>Smuga</vt:lpstr>
      <vt:lpstr>Informacja z działalności  za rok 2017  Wójta Gminy Jednorożec wraz z Urzędem Gminy w Jednorożcu   Ośrodka Pomocy Społecznej  w Jednorożcu  Gminnego Zespołu Oświaty w Jednorożcu  Gminnej Biblioteki Publicznej w Jednorożcu   </vt:lpstr>
      <vt:lpstr>  INWESTYCJE I REMONTY   REALIZOWANE NA TERENIE   GMINY JEDNOROŻEC </vt:lpstr>
      <vt:lpstr>Rozbudowa remizy strażackiej z przeznaczeniem na działalność kulturalną na działce nr ew. 1465 położonej w miejscowości Jednorożec</vt:lpstr>
      <vt:lpstr>Prezentacja programu PowerPoint</vt:lpstr>
      <vt:lpstr>Prezentacja programu PowerPoint</vt:lpstr>
      <vt:lpstr>Prezentacja programu PowerPoint</vt:lpstr>
      <vt:lpstr>Budowa linii elektroenergetycznej nM 0,4 kV oświetlenia ulicznego wraz ze słupami i oprawami ulicznymi w miejscowości Jednorożec (ul. Osiedlowa, Klubowa, Rataja)- koszt 75500 zł brutto</vt:lpstr>
      <vt:lpstr>Budowa napowietrznej lini oświetlenia ulicznego typu AsXSn 2x25 mm2 wraz z oprawami oświetleniowymi na stanowiskach słupowych w miejscowości Budziska - koszt 33000 zł brutto </vt:lpstr>
      <vt:lpstr>Prezentacja programu PowerPoint</vt:lpstr>
      <vt:lpstr>Budowa napowietrznej lini oświetlenia ulicznego typu AsXSn 2x25 mm2 wraz z oprawami oświetleniowymi na stanowiskach słupowych w miejscowości Drążdżewo Nowe - koszt 16450 zł brutto</vt:lpstr>
      <vt:lpstr>Budowa napowietrznej linii oświetlenia drogowego w miejscowościach:  Ulatowo-Pogorzel – kwota 19000 zł brutto Budy Rządowe – kwota 20910 zł brutto </vt:lpstr>
      <vt:lpstr>Potrójne ulepszenie emulsją asfaltową drogi gminnej działka nr 54/3, 416, 244/2 w Żelaznej Rządowej - koszt 82665,80 zł brutto</vt:lpstr>
      <vt:lpstr>Modernizacja drogi dojazdowej do gruntów ornych w miejscowości Połoń, gmina Jednorożec - koszt 231015,53 zł brutto</vt:lpstr>
      <vt:lpstr>Potrójne ulepszenie emulsją asfaltową drogi gminnej - ul. Strażacka w Jednorożcu. Koszt 35306,47 zł brutto</vt:lpstr>
      <vt:lpstr>Potrójne ulepszenie emulsją asfaltową drogi gminnej - ul. Polna w Jednorożcu. Koszt 72455,58 zł brutto</vt:lpstr>
      <vt:lpstr>Przebudowa dróg gminnych - ulic Wolności, Zdrojowej i Krótkiej w miejscowości Stegna, gmina Jednorożec – koszt 976.594,79 zł brutto </vt:lpstr>
      <vt:lpstr>Prezentacja programu PowerPoint</vt:lpstr>
      <vt:lpstr>Prezentacja programu PowerPoint</vt:lpstr>
      <vt:lpstr>Dotacja dla Powiatu Przasnyskiego udzielona przez Gminę Jednorożec na realizację zadania „Przebudowa drogi powiatowej nr 3236W Jednorożec – Kuchny – Płoniawy Bramura oraz drogi powiatowej Lipa – Karwacz” w wysokości 749.609,47 zł</vt:lpstr>
      <vt:lpstr>Dostawa i montaż dwóch zestawów urządzeń siłowni zewnętrznej zlokalizowanej w miejscowości Budy Rządowe dla Sołectwa Budy Rządowe - koszt 15470,33 zł brutto</vt:lpstr>
      <vt:lpstr>Dostawa i montaż dwóch zestawów urządzeń siłowni zewnętrznej zlokalizowanej w miejscowości Lipa dla Sołectwa Lipa - koszt 19999,80 zł brutto</vt:lpstr>
      <vt:lpstr>Dostawa i montaż siedmiu zestawów urządzeń siłowni zewnętrznej zlokalizowanej w miejscowości Jednorożec przy ul. Odrodzenia 14 dla Sołectwa Jednorożec i Stegna oraz częściowe zagospodarowanie terenu – koszt 80389,93 zł brutto</vt:lpstr>
      <vt:lpstr>                                                         DZIAŁALNOŚĆ GMINNEGO ZESPOŁU USŁUG KOMUNALNYCH URZEDU GMINY W JEDNOROŻCU w 2017 ROKU</vt:lpstr>
      <vt:lpstr>Współpraca z Gminną Biblioteką  w przygotowaniu w XXXVI Mazowieckich Zapustach, które odbyły się w Jednorożcu</vt:lpstr>
      <vt:lpstr>Monitorowanie i odśnieżanie dróg gminnych z wykorzystaniem sprzętu znajdującego się na wyposażeniu bazy GZUK  </vt:lpstr>
      <vt:lpstr>Bieżąca współpraca w zakresie utrzymania porządku i  prac związanych z organizacją  festynów na terenie gminy Jednorożec</vt:lpstr>
      <vt:lpstr>Remont dróg gminnych o nawierzchni żwirowej polegający na nawiezieniu kruszywa wraz z ich wyrównaniem w ramach Funduszu Sołeckiego na kwotę 169929,05 zł brutto  </vt:lpstr>
      <vt:lpstr>Sołectwa: Dynak, Parciaki, Małowidz, Połoń, Ulatowo-Dąbrówka, Ulatowo-Słaboróra, Kobylaki-Czarzaste, Kobylaki Korysze, Kobylaki-Wólka, Budy Rządowe (Nakieł), Drążdżewo Nowe, Olszewka, Żelazna Prywatna, Żelazna Rządowa </vt:lpstr>
      <vt:lpstr>Naprawa mostków i przepustow na drogach gminnych w miejscowościach Jednorożec, Parciaki,  Żelazna Rządowa  i Olszewka </vt:lpstr>
      <vt:lpstr>Adaptacja i przygotowanie pomieszczeń  dla Policji w budynku przy ul. Odrodzenia 12 w Jednorożcu</vt:lpstr>
      <vt:lpstr>Modernizacja budynku socjalnego  w miejscowości Nakieł 17</vt:lpstr>
      <vt:lpstr>Przygotowanie i zabezpieczenie dróg do 37 Rajdu Safari </vt:lpstr>
      <vt:lpstr>Zakup samochodu osobowego VW GOLF III z przeznaczeniem dla Ochotniczej Straży Pożarnej</vt:lpstr>
      <vt:lpstr>Remont budynku garażowego oraz zaplecza kuchennego OSP Małowidz w tym: wymiana stolarki okiennej, drzwi, postawienie ścian działowych i wyłożenie płytą gipsową oraz zamontowanie parapetów.</vt:lpstr>
      <vt:lpstr> Zawody sportowo-pożarnicze w Jednorożcu</vt:lpstr>
      <vt:lpstr>Przeprowadzono szkolenia i egzaminy strażaków w zakresie Pierwszej Pomocy  i Ratownika</vt:lpstr>
      <vt:lpstr>Wymiana radiotelefonu oraz instalacji przetwornicy w pojeździe MAN w OSP Ulatowo Pogorzel</vt:lpstr>
      <vt:lpstr>Budowa budynku „Ochotniczej Straży Pożarnej  w Jednorożcu z przeznaczeniem na      działalność kulturalną” tj. wykonywane są prace  polegające na montażu płyt gipsowych, obsadzeniu drzwi wewnętrznych oraz ogrodzenia </vt:lpstr>
      <vt:lpstr>Prezentacja programu PowerPoint</vt:lpstr>
      <vt:lpstr>Ośrodek      Pomocy     Społecznej     w    Jednorożcu realizuje zadania zlecone z zakresu administracji  rządowej i zadania własne.  W 2017 r. pomocą społeczną objętych było 550 rodzin.  Była to pomoc finansowa, w naturze-rzeczowa oraz  praca socjalna. Pomoc finansowa udzielana była w formie: * zasiłków stałych dla osób  niezdolnych    do    pracy  z powodu wieku lub całkowicie niezdolnych do pracy,  jeżeli   posiadany   dochód   był  niższy  od kryterium  dochodowego    określonego   w   ustawie  o  pomocy  społecznej,   od   osób   pobierających   zasiłki   stałe  opłacono      składki    na    ubezpieczenie  zdrowotne,  z     tej    formy    pomocy     skorzystało     76     osób,  środki    na  wypłaty      zasiłków  stałych finansowane  są w 100% z budżetu państwa. </vt:lpstr>
      <vt:lpstr>Prezentacja programu PowerPoint</vt:lpstr>
      <vt:lpstr>Prezentacja programu PowerPoint</vt:lpstr>
      <vt:lpstr>Prezentacja programu PowerPoint</vt:lpstr>
      <vt:lpstr>W domach pomocy społecznej przebywa sześć osób z terenu naszej gminy, które wymagały całodobowej opieki, a rodzina  i nasz Ośrodek nie były w stanie ich zapewnić. </vt:lpstr>
      <vt:lpstr>W przedszkolu, punktach przedszkolnych, szkołach oraz specjalnym ośrodku szkolno- wychowawczym dzieci korzystają z dożywiania. W 2017r. tą formą pomocy objęto 550 dzieci. </vt:lpstr>
      <vt:lpstr>Od miesiąca kwietnia 2006 r. rozpoczęły się na terenie naszej gminy prace społecznie użyteczne. Są to prace porządkowe, doręczanie korespondencji, opieka nad dziećmi i osobami starszymi oraz pomoc kuchenna do przygotowywania posiłków dla dzieci  w szkołach. Do prac zakwalifikowano 48 osób bezrobotnych, które korzystały ze świadczeń  z pomocy społecznej</vt:lpstr>
      <vt:lpstr>Sześcioro dzieci od 28.07.2017 r. do 11.08.2017 r. było uczestnikami obozu wypoczynkowego programu „Pogodne Lato” w Gorzewie. </vt:lpstr>
      <vt:lpstr>Ośrodek Pomocy Społecznej realizuje nie tylko zadania  z zakresu pomocy społecznej. Realizuje również dodatki mieszkaniowe, dodatki energetyczne, świadczenia rodzinne, świadczenia z funduszu alimentacyjnego  i stypendia szkolne. Z dodatków mieszkaniowych w 2017r. skorzystało 9 rodzin, zaś z dodatków energetycznych 6 rodzin.  </vt:lpstr>
      <vt:lpstr>Do realizacji świadczeń rodzinnych wyodrębniono komórkę organizacyjną „Dział świadczeń rodzinnych”. W bieżącym roku przyznano i wypłacono zasiłki rodzinne z dodatkami dla 648 rodzin, zasiłki pielęgnacyjne dla 200 osób, świadczenia pielęgnacyjne dla 30 osób, specjalne zasiłki opiekuńcze dla 52 osób, zasiłki dla opiekuna dla 25 osób, jednorazową zapomogę z tytułu urodzenia się dziecka dla 69 osób, świadczenia rodzicielskie dla 51 osób.   </vt:lpstr>
      <vt:lpstr>Od 1 kwietnia 2016r. realizujemy zadania z ustawy  o pomocy państwa w wychowywaniu dzieci. Przyznano świadczenia wychowawcze dla 762 rodzin, w tym 1290 dzieci. </vt:lpstr>
      <vt:lpstr>Od 1 października 2008r. Ośrodek Pomocy Społecznej realizuje zadania przewidziane  w ustawie o pomocy osobom uprawnionym do alimentów. Z tej formy pomocy korzystało 54 rodziny.</vt:lpstr>
      <vt:lpstr>Od 15 lipca 2011 r. realizujemy zadania przewidziane w ustawie o systemie oświaty, tj. stypendia szkolne. Od stycznia do czerwca 2017r. stypendia otrzymało 468 uczniów, zaś od września do grudnia 2017r. z tej formy pomocy skorzystało 397 uczniów.</vt:lpstr>
      <vt:lpstr>W ramach realizacji zadań z zakresu przyznawania uprawnień do Karty Dużej Rodziny w 2017r. wydano 125 kart dla członków rodzin wielodzietnych.   </vt:lpstr>
      <vt:lpstr>Wydaliśmy skierowania do otrzymania pomocy żywnościowej w ramach Programu Operacyjnego Pomoc Żywnościowa 2014­-2020 współfinansowanego z Europejskiego Funduszu Pomocy Najbardziej Potrzebującym (FEAD) podprogram 2017  dla 898 rodzin, w tym  2.715 osób. </vt:lpstr>
      <vt:lpstr>W ramach Gminnego Programu Przeciwdziałania Przemocy w Rodzinie oraz Ochrony Ofiar Przemocy w Rodzinie dla Gminy Jednorożec Zespół Interdyscyplinarny w 2017r. prowadził procedurę "Niebieskiej Karty" w 19 rodzinach (w 13 rodzinach rozpoczęto procedurę, w pozostałych kontynuowano działania).</vt:lpstr>
      <vt:lpstr>Oprócz świadczeń opartych na środkach budżetowych pracownicy Ośrodka pomagają rodzinom w rozwiązywaniu trudnych spraw życiowych w ramach pracy socjalnej, m.in. udzielają pomocy w załatwianiu spraw urzędowych, w wypełnianiu dokumentów, udzielają wskazówek do kogo się zwrócić z konkretną sprawą. Ponadto Ośrodek prowadzi zbiórkę używanej odzieży, obuwia oraz sprzętu gospodarstwa domowego. Dary trafiają do najuboższych mieszkańców gminy. </vt:lpstr>
      <vt:lpstr> OPS współpracuje z Wójtem Gminy, Radą Gminy, Urzędem Gminy, Gminną Komisją Rozwiązywania Problemów Alkoholowych, Zespołem Interdyscyplinarnym, Powiatowym Urzędem Pracy, Powiatowym Centrum Pomocy Rodzinie, Policją, Sądem, Dyrektorami Szkół, Sołtysami i innymi osobami w celu rozwiązywania problemów społecznych. </vt:lpstr>
      <vt:lpstr> Realizacja zadań oświatowych w 2017 r.</vt:lpstr>
      <vt:lpstr>Sfinansowanie korzystania z pływalni    w Chorzelach</vt:lpstr>
      <vt:lpstr>Otrzymano dofinansowanie na realizację dodatkowych zajęć z wychowania fizycznego (2 godz. tygodniowo) dla 3 szkół podstawowych i gimnazjum w Jednorożcu z Unii Związków Sportowych Warszawy i Mazowsza. </vt:lpstr>
      <vt:lpstr>Opieka stomatologiczna</vt:lpstr>
      <vt:lpstr>Przyznano stypendia o charakterze motywacyjnych 37 uczniom zamieszkałym na terenie gminy Jednorożec na łączną kwotę 18 500, 00 zł. </vt:lpstr>
      <vt:lpstr>Dowożenie uczniów do szkół</vt:lpstr>
      <vt:lpstr>Fundusz zdrowotny nauczycieli</vt:lpstr>
      <vt:lpstr>Doskonalenie zawodowe nauczycieli</vt:lpstr>
      <vt:lpstr>Dotacja celowa na wyposażenie szkół w podręczniki, materiały edukacyjne i materiały ćwiczeniowe</vt:lpstr>
      <vt:lpstr>Wyniki sprawdzianu gimnazjalistów w 2017 r.</vt:lpstr>
      <vt:lpstr>Dyrektor Zespołu Placówek Oświatowych w Jednorożcu</vt:lpstr>
      <vt:lpstr>Punkty przedszkolne</vt:lpstr>
      <vt:lpstr>Dotacje dla Punktów Przedszkolnych </vt:lpstr>
      <vt:lpstr>Zwrot kosztów dotacji dla niepublicznych przedszkoli</vt:lpstr>
      <vt:lpstr>Narodowy Program Rozwoju Czytelnictwa” – Priorytet 3</vt:lpstr>
      <vt:lpstr>Dofinansowanie kosztów dokształcania młodocianych pracowników</vt:lpstr>
      <vt:lpstr>Wdrażanie zmodernizowanego     Systemu Informacji Oświatowej</vt:lpstr>
      <vt:lpstr>Nowa sieć szkół w gminie Jednorożec</vt:lpstr>
      <vt:lpstr>                                                         DZIAŁALNOŚĆ GMINNEJ BIBLIOTEKI PUBLICZNEJ                             w JEDNOROŻCU  w 2017 ROKU</vt:lpstr>
      <vt:lpstr>Jasełka Bożonarodzeniowe w Świetlicy Wiejskiej w Ulatowo-Pogorzeli 14.01.2017r. przedstawienie pt. „1:0 Dla nieba” </vt:lpstr>
      <vt:lpstr>Prezentacja programu PowerPoint</vt:lpstr>
      <vt:lpstr>Prezentacja programu PowerPoint</vt:lpstr>
      <vt:lpstr>Prezentacja programu PowerPoint</vt:lpstr>
      <vt:lpstr>7.02.2017r. Turniej Wiedzy Pożarniczej „Młodzież zapobiega pożarom”   – etap gminny </vt:lpstr>
      <vt:lpstr>26.02.2017r. XXXVI Przegląd Przebierańców Zapustnych w Jednorożcu- MAZOWIECKIE ZAPUSTY. </vt:lpstr>
      <vt:lpstr>Luty- bale karnawałowe w Świetlicach Wiejskich w Małowidzu i Żelaznej Rządowej. </vt:lpstr>
      <vt:lpstr>Ferie zimowe z biblioteką- warsztaty plastyczne, kulinarne, mini kino, organizacja wyjazdu do Miejskiego Domu Kultury  w Przasnyszu </vt:lpstr>
      <vt:lpstr>Kontrola zbiorów bibliotecznych w oparciu o istniejący inwentarz w GBP w Jednorożcu marzec-kwiecień (SKONTRUM) </vt:lpstr>
      <vt:lpstr>Wielkanocne warsztaty dla dzieci  i młodzieży w czytelni GBP w Jednorożcu -kwiecień  </vt:lpstr>
      <vt:lpstr>8 maj – Organizacja spotkania autorskiego uczniów klas I-III  Zespołu Placówek Oświatowych w Jednorożcu z pisarką książek dla dzieci Panią Agnieszką Frączek </vt:lpstr>
      <vt:lpstr>Spotkania z biblioteką- pasowanie na czytelnika Gminnej Biblioteki Publicznej 6 latków z Przedszkola Samorządowego w Jednorożcu  (SOWY, KOTKI i BIEDRONKI)-11 maja</vt:lpstr>
      <vt:lpstr>Organizacja Pikniku Ekologicznego w plenerze we współpracy GBP z Nadleśnictwem Przasnysz którego uczestnikami byli uczniowie klas I-III Zespołu Placówek Oświatowych w Jednorożcu (konkursy, gry edukacyjne, zagadki)- 31 maja </vt:lpstr>
      <vt:lpstr>Organizacja imprezy masowej  Festyn „Dni Jednorożca 2017”10-11 czerwca </vt:lpstr>
      <vt:lpstr>Organizacja imprezy masowej  Festyn „Dni Jednorożca 2017” 10-11czerwca </vt:lpstr>
      <vt:lpstr>Współpraca w zakresie realizacji nagrywania filmu promocyjnego dla Gminy Jednorożec-11 czerwca- etap I </vt:lpstr>
      <vt:lpstr>Projekt i realizacja zamówienia stoiska promocyjnego oraz gadżetów reklamowych dla Gminy Jednorożec- lipiec  </vt:lpstr>
      <vt:lpstr>Organizacja półkolonii dla dzieci, program obejmował między innymi zajęcia plastyczne, kulinarne, sportowe, piesze wycieczki, gry planszowe i mini kino-lipiec </vt:lpstr>
      <vt:lpstr>Ogłoszenie i rozstrzygnięcie konkursu fotograficznego „Letnie Pejzaże w Gminie Jednorożec”-sierpień </vt:lpstr>
      <vt:lpstr>Współpraca w zakresie realizacji nagrywania filmu promocyjnego dla Gminy Jednorożec-czerwiec- etap II- 15 sierpnia </vt:lpstr>
      <vt:lpstr>Współpraca z organizacjami pozarządowymi</vt:lpstr>
      <vt:lpstr>Dożynki Województwa Mazowieckiego w Sierakowie- przygotowanie i dekoracja stoiska promocyjnego, przygotowanie wieńca dożynkowego, udział w dożynkach - 27 sierpnia </vt:lpstr>
      <vt:lpstr>Udział GBP w Akcji Narodowego Czytania  –inscenizacja podczas festynu w Budach Rządowych - 2 września </vt:lpstr>
      <vt:lpstr>Organizacja we współpracy z Przedszkolem Samorządowym w Jednorożcu pikniku pn. „Pożegnanie lata” skierowanego do małych mieszkańców z terenu gminy Jednorożec- 9 września, </vt:lpstr>
      <vt:lpstr>Współpraca w zakresie realizacji nagrywania filmu promocyjnego dla Gminy Jednorożec-czerwiec- etap III- wrzesień</vt:lpstr>
      <vt:lpstr>Organizacja Gminnych Zawodów Przełajowych- Budziska 21 września </vt:lpstr>
      <vt:lpstr>Kontrola zbiorów bibliotecznych w oparciu o istniejący inwentarz w GBP w Jednorożcu Filia w Olszewce – wrzesień-październik  (SKONTRUM) </vt:lpstr>
      <vt:lpstr>Wybór i zakup nowości wydawniczych do GBP w Jednorożcu oraz Filii bibliotecznych w Olszewce i Parciach-  pozyskanie dotacji w kwocie 6.000,00zł </vt:lpstr>
      <vt:lpstr>06.11.2017 - "Spotkanie z bajką" - lekcja biblioteczna dla przedszkolaków                       i uczniów ze Szkoły Podstawowej w Lipie </vt:lpstr>
      <vt:lpstr>Organizacja uroczystości Święta Niepodległości we współpracy GBP  z Publiczną Szkołą Podstawową im. Adama Chętnika w Jednorożcu                                    -10 listopada </vt:lpstr>
      <vt:lpstr>Organizacja „Sylwestra pod gwiazdami”-listopad/grudzień </vt:lpstr>
      <vt:lpstr>Opracowanie graficzne, wybór materiału i współpraca z drukarnią w zakresie przygotowania kalendarza dla Gminy Jednorożec -2018- grudzień </vt:lpstr>
      <vt:lpstr>Magiczny świat baśni Hansa Christiana Andersena- 8 grudnia lekcja biblioteczna połączona z warsztatami –uczniowie klasy II ZPO w Jednorożcu </vt:lpstr>
      <vt:lpstr>Warsztaty Bożonarodzeniowe dla dzieci z gminy Jednorożec- 9 grudnia </vt:lpstr>
      <vt:lpstr>Pracownicy Gminnej Biblioteki Publicznej przez cały rok biorą udział  w organizacji spotkań zespołu redakcyjnego kwartalnika „Głos Gminy Jednorożec”, opisują na łamach kwartalnika wydarzenia kulturalne oraz zajmują się jego wydawnictwem </vt:lpstr>
      <vt:lpstr>Prezentacja programu PowerPoint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działalności  za rok 2016  Wójta Gminy Jednorożec   Ośrodka Pomocy Społecznej  w Jednorożcu  Gminnej Biblioteki Publicznej w Jednorożcu  Gminnego Zespołu Oświaty w Jednorożcu </dc:title>
  <dc:creator>Krzysztof Nizielsk</dc:creator>
  <cp:lastModifiedBy>Krzysztof Nizielsk</cp:lastModifiedBy>
  <cp:revision>106</cp:revision>
  <dcterms:created xsi:type="dcterms:W3CDTF">2016-12-19T08:59:53Z</dcterms:created>
  <dcterms:modified xsi:type="dcterms:W3CDTF">2017-12-29T07:22:02Z</dcterms:modified>
</cp:coreProperties>
</file>